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  <p:sldMasterId id="2147483648" r:id="rId2"/>
  </p:sldMasterIdLst>
  <p:notesMasterIdLst>
    <p:notesMasterId r:id="rId12"/>
  </p:notesMasterIdLst>
  <p:handoutMasterIdLst>
    <p:handoutMasterId r:id="rId13"/>
  </p:handoutMasterIdLst>
  <p:sldIdLst>
    <p:sldId id="256" r:id="rId3"/>
    <p:sldId id="265" r:id="rId4"/>
    <p:sldId id="275" r:id="rId5"/>
    <p:sldId id="277" r:id="rId6"/>
    <p:sldId id="280" r:id="rId7"/>
    <p:sldId id="285" r:id="rId8"/>
    <p:sldId id="279" r:id="rId9"/>
    <p:sldId id="281" r:id="rId10"/>
    <p:sldId id="283" r:id="rId11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672" autoAdjust="0"/>
    <p:restoredTop sz="96995" autoAdjust="0"/>
  </p:normalViewPr>
  <p:slideViewPr>
    <p:cSldViewPr snapToObjects="1">
      <p:cViewPr>
        <p:scale>
          <a:sx n="78" d="100"/>
          <a:sy n="78" d="100"/>
        </p:scale>
        <p:origin x="-954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86" d="100"/>
          <a:sy n="86" d="100"/>
        </p:scale>
        <p:origin x="-312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ortonfile\Consultancy%20Research\Q_Reports\Q1%202010\Retail\Retail%20Charts%20Q1%202010_IV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Projects_working%20papers\Quarterly%20reports\Retail%20Charts%20Q1%202010_IV_fina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ortonfile\Consultancy%20Research\Q_Reports\Q1%202010\Office_Q1_2010\Office%20Graphs_Q1_2010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ortonfile\Consultancy%20Research\Q_Reports\Q1%202010\Office_Q1_2010\Office%20Graphs_Q1_2010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ortonfile\consultancy%20research\Q_Reports\Q1%202010\Industrial%20Q1%202010\Industrial%20Charts%20Q1%20201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8"/>
  <c:chart>
    <c:title>
      <c:tx>
        <c:rich>
          <a:bodyPr/>
          <a:lstStyle/>
          <a:p>
            <a:pPr>
              <a:defRPr lang="bg-BG" sz="1200" b="0"/>
            </a:pPr>
            <a:r>
              <a:rPr lang="bg-BG" sz="1200" b="0" dirty="0" smtClean="0"/>
              <a:t>София – наемни нива и доходност за основни търговски улици</a:t>
            </a:r>
            <a:endParaRPr lang="en-US" sz="1200" b="0" dirty="0"/>
          </a:p>
        </c:rich>
      </c:tx>
      <c:layout>
        <c:manualLayout>
          <c:xMode val="edge"/>
          <c:yMode val="edge"/>
          <c:x val="0.12010721576198299"/>
          <c:y val="0"/>
        </c:manualLayout>
      </c:layout>
    </c:title>
    <c:plotArea>
      <c:layout>
        <c:manualLayout>
          <c:layoutTarget val="inner"/>
          <c:xMode val="edge"/>
          <c:yMode val="edge"/>
          <c:x val="0.12450783364028431"/>
          <c:y val="0.17678888608925844"/>
          <c:w val="0.72761012804298353"/>
          <c:h val="0.51823414864793382"/>
        </c:manualLayout>
      </c:layout>
      <c:areaChart>
        <c:grouping val="standard"/>
        <c:ser>
          <c:idx val="0"/>
          <c:order val="0"/>
          <c:tx>
            <c:v>Sofia high street rents</c:v>
          </c:tx>
          <c:spPr>
            <a:solidFill>
              <a:schemeClr val="accent2"/>
            </a:solidFill>
          </c:spPr>
          <c:dLbls>
            <c:dLbl>
              <c:idx val="0"/>
              <c:layout>
                <c:manualLayout>
                  <c:x val="-1.6330684182145071E-2"/>
                  <c:y val="-0.27871526514055706"/>
                </c:manualLayout>
              </c:layout>
              <c:showVal val="1"/>
            </c:dLbl>
            <c:dLbl>
              <c:idx val="1"/>
              <c:layout>
                <c:manualLayout>
                  <c:x val="-9.8794796481161198E-3"/>
                  <c:y val="-0.28658417088944271"/>
                </c:manualLayout>
              </c:layout>
              <c:showVal val="1"/>
            </c:dLbl>
            <c:dLbl>
              <c:idx val="2"/>
              <c:layout>
                <c:manualLayout>
                  <c:x val="-2.6664686599612186E-2"/>
                  <c:y val="-0.1444912604869491"/>
                </c:manualLayout>
              </c:layout>
              <c:showVal val="1"/>
            </c:dLbl>
            <c:dLbl>
              <c:idx val="3"/>
              <c:layout>
                <c:manualLayout>
                  <c:x val="3.1697302929566026E-4"/>
                  <c:y val="-0.15729801443987174"/>
                </c:manualLayout>
              </c:layout>
              <c:showVal val="1"/>
            </c:dLbl>
            <c:dLbl>
              <c:idx val="4"/>
              <c:layout>
                <c:manualLayout>
                  <c:x val="-3.172877377012797E-3"/>
                  <c:y val="-9.1895497751536812E-2"/>
                </c:manualLayout>
              </c:layout>
              <c:showVal val="1"/>
            </c:dLbl>
            <c:dLbl>
              <c:idx val="5"/>
              <c:layout>
                <c:manualLayout>
                  <c:x val="-1.4324269290619503E-2"/>
                  <c:y val="-7.8889796661248485E-2"/>
                </c:manualLayout>
              </c:layout>
              <c:showVal val="1"/>
            </c:dLbl>
            <c:dLbl>
              <c:idx val="6"/>
              <c:layout>
                <c:manualLayout>
                  <c:x val="-7.5588031005506496E-3"/>
                  <c:y val="-7.5256585626654715E-2"/>
                </c:manualLayout>
              </c:layout>
              <c:showVal val="1"/>
            </c:dLbl>
            <c:dLbl>
              <c:idx val="7"/>
              <c:layout>
                <c:manualLayout>
                  <c:x val="-1.0544985306572765E-2"/>
                  <c:y val="-0.16733449551668364"/>
                </c:manualLayout>
              </c:layout>
              <c:showVal val="1"/>
            </c:dLbl>
            <c:dLbl>
              <c:idx val="8"/>
              <c:layout>
                <c:manualLayout>
                  <c:x val="-3.7792839840467356E-3"/>
                  <c:y val="-0.16733449551668364"/>
                </c:manualLayout>
              </c:layout>
              <c:showVal val="1"/>
            </c:dLbl>
            <c:dLbl>
              <c:idx val="9"/>
              <c:layout>
                <c:manualLayout>
                  <c:x val="-1.3531167512594871E-2"/>
                  <c:y val="-0.20555816692457587"/>
                </c:manualLayout>
              </c:layout>
              <c:showVal val="1"/>
            </c:dLbl>
            <c:dLbl>
              <c:idx val="10"/>
              <c:layout>
                <c:manualLayout>
                  <c:x val="-8.9585466180663997E-3"/>
                  <c:y val="-0.20897727729773291"/>
                </c:manualLayout>
              </c:layout>
              <c:showVal val="1"/>
            </c:dLbl>
            <c:dLbl>
              <c:idx val="11"/>
              <c:layout>
                <c:manualLayout>
                  <c:x val="-2.9861822060221251E-3"/>
                  <c:y val="-0.22903529979577181"/>
                </c:manualLayout>
              </c:layout>
              <c:showVal val="1"/>
            </c:dLbl>
            <c:txPr>
              <a:bodyPr/>
              <a:lstStyle/>
              <a:p>
                <a:pPr>
                  <a:defRPr lang="bg-BG" sz="950">
                    <a:solidFill>
                      <a:schemeClr val="accent2">
                        <a:lumMod val="50000"/>
                      </a:schemeClr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'[Retail Charts Q1 2010_IV.xlsx]High Street Rents'!$D$3:$N$3,'[Retail Charts Q1 2010_IV.xlsx]High Street Rents'!$O$3</c:f>
              <c:strCache>
                <c:ptCount val="1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Q1 2009</c:v>
                </c:pt>
                <c:pt idx="8">
                  <c:v>Q2 2009</c:v>
                </c:pt>
                <c:pt idx="9">
                  <c:v>Q3 2009</c:v>
                </c:pt>
                <c:pt idx="10">
                  <c:v>Q4 2009</c:v>
                </c:pt>
                <c:pt idx="11">
                  <c:v>Q1 2010</c:v>
                </c:pt>
              </c:strCache>
            </c:strRef>
          </c:cat>
          <c:val>
            <c:numRef>
              <c:f>'[Retail Charts Q1 2010_IV.xlsx]High Street Rents'!$D$5:$N$5,'[Retail Charts Q1 2010_IV.xlsx]High Street Rents'!$O$5</c:f>
              <c:numCache>
                <c:formatCode>[$€-2]\ #,##0</c:formatCode>
                <c:ptCount val="12"/>
                <c:pt idx="0">
                  <c:v>67.5</c:v>
                </c:pt>
                <c:pt idx="1">
                  <c:v>95</c:v>
                </c:pt>
                <c:pt idx="2">
                  <c:v>110</c:v>
                </c:pt>
                <c:pt idx="3">
                  <c:v>120</c:v>
                </c:pt>
                <c:pt idx="4">
                  <c:v>110</c:v>
                </c:pt>
                <c:pt idx="5">
                  <c:v>100</c:v>
                </c:pt>
                <c:pt idx="6">
                  <c:v>100</c:v>
                </c:pt>
                <c:pt idx="7">
                  <c:v>80</c:v>
                </c:pt>
                <c:pt idx="8">
                  <c:v>80</c:v>
                </c:pt>
                <c:pt idx="9">
                  <c:v>75</c:v>
                </c:pt>
                <c:pt idx="10">
                  <c:v>70</c:v>
                </c:pt>
                <c:pt idx="11">
                  <c:v>60</c:v>
                </c:pt>
              </c:numCache>
            </c:numRef>
          </c:val>
        </c:ser>
        <c:axId val="45226240"/>
        <c:axId val="47053440"/>
      </c:areaChart>
      <c:lineChart>
        <c:grouping val="standard"/>
        <c:ser>
          <c:idx val="1"/>
          <c:order val="1"/>
          <c:tx>
            <c:strRef>
              <c:f>'Sofia Yields'!$E$2</c:f>
              <c:strCache>
                <c:ptCount val="1"/>
                <c:pt idx="0">
                  <c:v>Sofia High Street Yields</c:v>
                </c:pt>
              </c:strCache>
            </c:strRef>
          </c:tx>
          <c:spPr>
            <a:ln w="25400">
              <a:solidFill>
                <a:srgbClr val="C00000"/>
              </a:solidFill>
            </a:ln>
          </c:spPr>
          <c:marker>
            <c:spPr>
              <a:solidFill>
                <a:srgbClr val="C00000"/>
              </a:solidFill>
              <a:ln w="3175">
                <a:solidFill>
                  <a:srgbClr val="C00000"/>
                </a:solidFill>
              </a:ln>
            </c:spPr>
          </c:marker>
          <c:cat>
            <c:strRef>
              <c:f>'[Retail Charts Q1 2010_IV.xlsx]Sofia Yields'!$F$3:$K$3,'[Retail Charts Q1 2010_IV.xlsx]Sofia Yields'!$N$3,'[Retail Charts Q1 2010_IV.xlsx]Sofia Yields'!$P$3:$S$3</c:f>
              <c:strCache>
                <c:ptCount val="1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Q3 2008</c:v>
                </c:pt>
                <c:pt idx="7">
                  <c:v>Q1 2009</c:v>
                </c:pt>
                <c:pt idx="8">
                  <c:v>Q2 2009</c:v>
                </c:pt>
                <c:pt idx="9">
                  <c:v>Q3 2009</c:v>
                </c:pt>
                <c:pt idx="10">
                  <c:v>Q4 2009</c:v>
                </c:pt>
              </c:strCache>
            </c:strRef>
          </c:cat>
          <c:val>
            <c:numRef>
              <c:f>'[Retail Charts Q1 2010_IV.xlsx]Sofia Yields'!$F$6:$K$6,'[Retail Charts Q1 2010_IV.xlsx]Sofia Yields'!$N$6,'[Retail Charts Q1 2010_IV.xlsx]Sofia Yields'!$P$6:$S$6,'[Retail Charts Q1 2010_IV.xlsx]Sofia Yields'!$T$6</c:f>
              <c:numCache>
                <c:formatCode>0.00%</c:formatCode>
                <c:ptCount val="12"/>
                <c:pt idx="0">
                  <c:v>0.14000000000000001</c:v>
                </c:pt>
                <c:pt idx="1">
                  <c:v>0.13</c:v>
                </c:pt>
                <c:pt idx="2">
                  <c:v>0.12000000000000002</c:v>
                </c:pt>
                <c:pt idx="3">
                  <c:v>0.1</c:v>
                </c:pt>
                <c:pt idx="4">
                  <c:v>7.0000000000000034E-2</c:v>
                </c:pt>
                <c:pt idx="5">
                  <c:v>6.5000000000000016E-2</c:v>
                </c:pt>
                <c:pt idx="6">
                  <c:v>6.2500000000000014E-2</c:v>
                </c:pt>
                <c:pt idx="7">
                  <c:v>7.5000000000000025E-2</c:v>
                </c:pt>
                <c:pt idx="8">
                  <c:v>8.0000000000000057E-2</c:v>
                </c:pt>
                <c:pt idx="9">
                  <c:v>9.0000000000000038E-2</c:v>
                </c:pt>
                <c:pt idx="10">
                  <c:v>9.0000000000000038E-2</c:v>
                </c:pt>
                <c:pt idx="11">
                  <c:v>9.0000000000000038E-2</c:v>
                </c:pt>
              </c:numCache>
            </c:numRef>
          </c:val>
        </c:ser>
        <c:marker val="1"/>
        <c:axId val="42395520"/>
        <c:axId val="42393984"/>
      </c:lineChart>
      <c:catAx>
        <c:axId val="4522624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lang="bg-BG" sz="900">
                <a:solidFill>
                  <a:schemeClr val="accent2">
                    <a:lumMod val="50000"/>
                  </a:schemeClr>
                </a:solidFill>
              </a:defRPr>
            </a:pPr>
            <a:endParaRPr lang="en-US"/>
          </a:p>
        </c:txPr>
        <c:crossAx val="47053440"/>
        <c:crosses val="autoZero"/>
        <c:auto val="1"/>
        <c:lblAlgn val="ctr"/>
        <c:lblOffset val="100"/>
      </c:catAx>
      <c:valAx>
        <c:axId val="47053440"/>
        <c:scaling>
          <c:orientation val="minMax"/>
        </c:scaling>
        <c:axPos val="l"/>
        <c:majorGridlines/>
        <c:numFmt formatCode="[$€-2]\ #,##0" sourceLinked="1"/>
        <c:majorTickMark val="none"/>
        <c:tickLblPos val="nextTo"/>
        <c:txPr>
          <a:bodyPr/>
          <a:lstStyle/>
          <a:p>
            <a:pPr>
              <a:defRPr lang="bg-BG" sz="900">
                <a:solidFill>
                  <a:schemeClr val="accent2">
                    <a:lumMod val="50000"/>
                  </a:schemeClr>
                </a:solidFill>
              </a:defRPr>
            </a:pPr>
            <a:endParaRPr lang="en-US"/>
          </a:p>
        </c:txPr>
        <c:crossAx val="45226240"/>
        <c:crosses val="autoZero"/>
        <c:crossBetween val="between"/>
      </c:valAx>
      <c:valAx>
        <c:axId val="42393984"/>
        <c:scaling>
          <c:orientation val="minMax"/>
        </c:scaling>
        <c:axPos val="r"/>
        <c:numFmt formatCode="0.00%" sourceLinked="1"/>
        <c:tickLblPos val="nextTo"/>
        <c:txPr>
          <a:bodyPr/>
          <a:lstStyle/>
          <a:p>
            <a:pPr>
              <a:defRPr lang="bg-BG" sz="900">
                <a:solidFill>
                  <a:schemeClr val="accent2">
                    <a:lumMod val="50000"/>
                  </a:schemeClr>
                </a:solidFill>
              </a:defRPr>
            </a:pPr>
            <a:endParaRPr lang="en-US"/>
          </a:p>
        </c:txPr>
        <c:crossAx val="42395520"/>
        <c:crosses val="max"/>
        <c:crossBetween val="between"/>
      </c:valAx>
      <c:catAx>
        <c:axId val="42395520"/>
        <c:scaling>
          <c:orientation val="minMax"/>
        </c:scaling>
        <c:delete val="1"/>
        <c:axPos val="b"/>
        <c:tickLblPos val="none"/>
        <c:crossAx val="42393984"/>
        <c:crosses val="autoZero"/>
        <c:auto val="1"/>
        <c:lblAlgn val="ctr"/>
        <c:lblOffset val="100"/>
      </c:catAx>
    </c:plotArea>
    <c:legend>
      <c:legendPos val="b"/>
      <c:layout/>
      <c:txPr>
        <a:bodyPr/>
        <a:lstStyle/>
        <a:p>
          <a:pPr>
            <a:defRPr lang="bg-BG">
              <a:solidFill>
                <a:schemeClr val="accent2">
                  <a:lumMod val="50000"/>
                </a:schemeClr>
              </a:solidFill>
            </a:defRPr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solidFill>
            <a:schemeClr val="accent2">
              <a:lumMod val="75000"/>
            </a:schemeClr>
          </a:solidFill>
          <a:latin typeface="Sylfaen" pitchFamily="18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8"/>
  <c:chart>
    <c:title>
      <c:tx>
        <c:rich>
          <a:bodyPr/>
          <a:lstStyle/>
          <a:p>
            <a:pPr>
              <a:defRPr lang="bg-BG" sz="1200"/>
            </a:pPr>
            <a:r>
              <a:rPr lang="bg-BG" sz="1200" b="0" dirty="0" smtClean="0"/>
              <a:t>Нови търговски площи (</a:t>
            </a:r>
            <a:r>
              <a:rPr lang="en-AU" sz="1200" b="0" dirty="0" smtClean="0"/>
              <a:t>GLA - </a:t>
            </a:r>
            <a:r>
              <a:rPr lang="bg-BG" sz="1200" b="0" dirty="0" err="1" smtClean="0"/>
              <a:t>молове</a:t>
            </a:r>
            <a:r>
              <a:rPr lang="bg-BG" sz="1200" b="0" dirty="0" smtClean="0"/>
              <a:t> и търговски паркове)</a:t>
            </a:r>
            <a:endParaRPr lang="en-US" sz="1200" b="0" dirty="0"/>
          </a:p>
        </c:rich>
      </c:tx>
      <c:layout>
        <c:manualLayout>
          <c:xMode val="edge"/>
          <c:yMode val="edge"/>
          <c:x val="0.15181038511189629"/>
          <c:y val="1.8527717592347942E-3"/>
        </c:manualLayout>
      </c:layout>
    </c:title>
    <c:view3D>
      <c:hPercent val="35"/>
      <c:depthPercent val="100"/>
      <c:rAngAx val="1"/>
    </c:view3D>
    <c:plotArea>
      <c:layout>
        <c:manualLayout>
          <c:layoutTarget val="inner"/>
          <c:xMode val="edge"/>
          <c:yMode val="edge"/>
          <c:x val="0.14499579484917358"/>
          <c:y val="0.19565286618569613"/>
          <c:w val="0.83235200536322251"/>
          <c:h val="0.65942262307030963"/>
        </c:manualLayout>
      </c:layout>
      <c:bar3DChart>
        <c:barDir val="col"/>
        <c:grouping val="clustered"/>
        <c:ser>
          <c:idx val="0"/>
          <c:order val="0"/>
          <c:tx>
            <c:strRef>
              <c:f>Finished_mall_space!$K$2</c:f>
              <c:strCache>
                <c:ptCount val="1"/>
                <c:pt idx="0">
                  <c:v>Malls and retail parks delivered to the market (GLA) (functioning)</c:v>
                </c:pt>
              </c:strCache>
            </c:strRef>
          </c:tx>
          <c:spPr>
            <a:solidFill>
              <a:srgbClr val="C00000"/>
            </a:solidFill>
          </c:spPr>
          <c:dLbls>
            <c:dLbl>
              <c:idx val="0"/>
              <c:layout>
                <c:manualLayout>
                  <c:x val="1.24031007751938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1.240310077519384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1.24031007751938E-2"/>
                  <c:y val="0"/>
                </c:manualLayout>
              </c:layout>
              <c:showVal val="1"/>
            </c:dLbl>
            <c:dLbl>
              <c:idx val="3"/>
              <c:layout>
                <c:manualLayout>
                  <c:x val="1.24031007751938E-2"/>
                  <c:y val="0"/>
                </c:manualLayout>
              </c:layout>
              <c:showVal val="1"/>
            </c:dLbl>
            <c:dLbl>
              <c:idx val="4"/>
              <c:layout>
                <c:manualLayout>
                  <c:x val="1.4470284237726097E-2"/>
                  <c:y val="7.7110921335643354E-17"/>
                </c:manualLayout>
              </c:layout>
              <c:showVal val="1"/>
            </c:dLbl>
            <c:dLbl>
              <c:idx val="5"/>
              <c:layout>
                <c:manualLayout>
                  <c:x val="8.2687338501292573E-3"/>
                  <c:y val="-1.6824395373291275E-2"/>
                </c:manualLayout>
              </c:layout>
              <c:showVal val="1"/>
            </c:dLbl>
            <c:dLbl>
              <c:idx val="6"/>
              <c:layout>
                <c:manualLayout>
                  <c:x val="6.2015503875969104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lang="bg-BG" sz="950"/>
                </a:pPr>
                <a:endParaRPr lang="en-US"/>
              </a:p>
            </c:txPr>
            <c:showVal val="1"/>
          </c:dLbls>
          <c:cat>
            <c:strRef>
              <c:f>Finished_mall_space!$K$3:$S$3</c:f>
              <c:strCach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Q1 2009</c:v>
                </c:pt>
                <c:pt idx="4">
                  <c:v>Q2 2009</c:v>
                </c:pt>
                <c:pt idx="5">
                  <c:v>Q3 2009</c:v>
                </c:pt>
                <c:pt idx="6">
                  <c:v>Q4 2009</c:v>
                </c:pt>
                <c:pt idx="7">
                  <c:v>Q1 2010</c:v>
                </c:pt>
                <c:pt idx="8">
                  <c:v>*April 2010</c:v>
                </c:pt>
              </c:strCache>
            </c:strRef>
          </c:cat>
          <c:val>
            <c:numRef>
              <c:f>Finished_mall_space!$K$4:$S$4</c:f>
              <c:numCache>
                <c:formatCode>#,##0</c:formatCode>
                <c:ptCount val="9"/>
                <c:pt idx="0">
                  <c:v>69900</c:v>
                </c:pt>
                <c:pt idx="1">
                  <c:v>15500</c:v>
                </c:pt>
                <c:pt idx="2">
                  <c:v>89370</c:v>
                </c:pt>
                <c:pt idx="3">
                  <c:v>33000</c:v>
                </c:pt>
                <c:pt idx="4">
                  <c:v>30800</c:v>
                </c:pt>
                <c:pt idx="5">
                  <c:v>0</c:v>
                </c:pt>
                <c:pt idx="6">
                  <c:v>9000</c:v>
                </c:pt>
                <c:pt idx="7">
                  <c:v>75000</c:v>
                </c:pt>
                <c:pt idx="8">
                  <c:v>111000</c:v>
                </c:pt>
              </c:numCache>
            </c:numRef>
          </c:val>
        </c:ser>
        <c:dLbls>
          <c:showVal val="1"/>
        </c:dLbls>
        <c:shape val="box"/>
        <c:axId val="45234048"/>
        <c:axId val="45235584"/>
        <c:axId val="0"/>
      </c:bar3DChart>
      <c:catAx>
        <c:axId val="45234048"/>
        <c:scaling>
          <c:orientation val="minMax"/>
        </c:scaling>
        <c:axPos val="b"/>
        <c:numFmt formatCode="General" sourceLinked="1"/>
        <c:tickLblPos val="low"/>
        <c:txPr>
          <a:bodyPr rot="0" vert="horz"/>
          <a:lstStyle/>
          <a:p>
            <a:pPr>
              <a:defRPr lang="bg-BG"/>
            </a:pPr>
            <a:endParaRPr lang="en-US"/>
          </a:p>
        </c:txPr>
        <c:crossAx val="45235584"/>
        <c:crosses val="autoZero"/>
        <c:auto val="1"/>
        <c:lblAlgn val="ctr"/>
        <c:lblOffset val="100"/>
        <c:tickLblSkip val="1"/>
        <c:tickMarkSkip val="1"/>
      </c:catAx>
      <c:valAx>
        <c:axId val="45235584"/>
        <c:scaling>
          <c:orientation val="minMax"/>
        </c:scaling>
        <c:axPos val="l"/>
        <c:title>
          <c:tx>
            <c:rich>
              <a:bodyPr rot="0" vert="horz"/>
              <a:lstStyle/>
              <a:p>
                <a:pPr>
                  <a:defRPr lang="bg-BG"/>
                </a:pPr>
                <a:r>
                  <a:rPr lang="en-US"/>
                  <a:t>sqm</a:t>
                </a:r>
              </a:p>
            </c:rich>
          </c:tx>
          <c:layout>
            <c:manualLayout>
              <c:xMode val="edge"/>
              <c:yMode val="edge"/>
              <c:x val="0.10350961356799952"/>
              <c:y val="0.14758910647323994"/>
            </c:manualLayout>
          </c:layout>
        </c:title>
        <c:numFmt formatCode="#,##0" sourceLinked="1"/>
        <c:tickLblPos val="nextTo"/>
        <c:txPr>
          <a:bodyPr rot="0" vert="horz"/>
          <a:lstStyle/>
          <a:p>
            <a:pPr>
              <a:defRPr lang="bg-BG" sz="950"/>
            </a:pPr>
            <a:endParaRPr lang="en-US"/>
          </a:p>
        </c:txPr>
        <c:crossAx val="45234048"/>
        <c:crosses val="autoZero"/>
        <c:crossBetween val="between"/>
      </c:valAx>
    </c:plotArea>
    <c:plotVisOnly val="1"/>
    <c:dispBlanksAs val="gap"/>
  </c:chart>
  <c:spPr>
    <a:ln>
      <a:noFill/>
    </a:ln>
  </c:spPr>
  <c:txPr>
    <a:bodyPr/>
    <a:lstStyle/>
    <a:p>
      <a:pPr>
        <a:defRPr>
          <a:solidFill>
            <a:schemeClr val="accent2">
              <a:lumMod val="75000"/>
            </a:schemeClr>
          </a:solidFill>
          <a:latin typeface="Sylfaen" pitchFamily="18" charset="0"/>
        </a:defRPr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8"/>
  <c:chart>
    <c:title>
      <c:tx>
        <c:rich>
          <a:bodyPr/>
          <a:lstStyle/>
          <a:p>
            <a:pPr>
              <a:defRPr lang="bg-BG" sz="1400"/>
            </a:pPr>
            <a:r>
              <a:rPr lang="bg-BG" sz="1400" dirty="0" smtClean="0"/>
              <a:t>Офис</a:t>
            </a:r>
            <a:r>
              <a:rPr lang="bg-BG" sz="1400" baseline="0" dirty="0" smtClean="0"/>
              <a:t> площи (кв.м.)</a:t>
            </a:r>
            <a:endParaRPr lang="en-US" sz="1400" dirty="0"/>
          </a:p>
        </c:rich>
      </c:tx>
      <c:layout>
        <c:manualLayout>
          <c:xMode val="edge"/>
          <c:yMode val="edge"/>
          <c:x val="0.3043493234844894"/>
          <c:y val="1.3791495312092486E-2"/>
        </c:manualLayout>
      </c:layout>
    </c:title>
    <c:plotArea>
      <c:layout>
        <c:manualLayout>
          <c:layoutTarget val="inner"/>
          <c:xMode val="edge"/>
          <c:yMode val="edge"/>
          <c:x val="0.19007135184411142"/>
          <c:y val="0.18107457184072756"/>
          <c:w val="0.80992864815588872"/>
          <c:h val="0.54688128535454372"/>
        </c:manualLayout>
      </c:layout>
      <c:barChart>
        <c:barDir val="col"/>
        <c:grouping val="clustered"/>
        <c:ser>
          <c:idx val="0"/>
          <c:order val="0"/>
          <c:tx>
            <c:strRef>
              <c:f>Лист1!$C$184</c:f>
              <c:strCache>
                <c:ptCount val="1"/>
                <c:pt idx="0">
                  <c:v>Съществуващи</c:v>
                </c:pt>
              </c:strCache>
            </c:strRef>
          </c:tx>
          <c:dLbls>
            <c:dLbl>
              <c:idx val="0"/>
              <c:layout>
                <c:manualLayout>
                  <c:x val="-1.6666773086204248E-2"/>
                  <c:y val="3.2748308802185482E-2"/>
                </c:manualLayout>
              </c:layout>
              <c:showVal val="1"/>
            </c:dLbl>
            <c:dLbl>
              <c:idx val="1"/>
              <c:layout>
                <c:manualLayout>
                  <c:x val="-3.1189110629003332E-3"/>
                  <c:y val="2.3391649144418197E-2"/>
                </c:manualLayout>
              </c:layout>
              <c:showVal val="1"/>
            </c:dLbl>
            <c:dLbl>
              <c:idx val="2"/>
              <c:layout>
                <c:manualLayout>
                  <c:x val="1.2475644251601328E-2"/>
                  <c:y val="9.3566596577672849E-3"/>
                </c:manualLayout>
              </c:layout>
              <c:showVal val="1"/>
            </c:dLbl>
            <c:dLbl>
              <c:idx val="3"/>
              <c:layout>
                <c:manualLayout>
                  <c:x val="-1.2475644251601328E-2"/>
                  <c:y val="1.8713319315534542E-2"/>
                </c:manualLayout>
              </c:layout>
              <c:showVal val="1"/>
            </c:dLbl>
            <c:txPr>
              <a:bodyPr/>
              <a:lstStyle/>
              <a:p>
                <a:pPr>
                  <a:defRPr lang="bg-BG"/>
                </a:pPr>
                <a:endParaRPr lang="en-US"/>
              </a:p>
            </c:txPr>
            <c:showVal val="1"/>
          </c:dLbls>
          <c:cat>
            <c:strRef>
              <c:f>Лист1!$D$183:$G$183</c:f>
              <c:strCache>
                <c:ptCount val="4"/>
                <c:pt idx="0">
                  <c:v>Q4 2007</c:v>
                </c:pt>
                <c:pt idx="1">
                  <c:v>Q4 2008</c:v>
                </c:pt>
                <c:pt idx="2">
                  <c:v>Q4 2009</c:v>
                </c:pt>
                <c:pt idx="3">
                  <c:v>Q1 2010</c:v>
                </c:pt>
              </c:strCache>
            </c:strRef>
          </c:cat>
          <c:val>
            <c:numRef>
              <c:f>Лист1!$D$184:$G$184</c:f>
              <c:numCache>
                <c:formatCode>_(* #,##0_);_(* \(#,##0\);_(* "-"??_);_(@_)</c:formatCode>
                <c:ptCount val="4"/>
                <c:pt idx="0">
                  <c:v>673000</c:v>
                </c:pt>
                <c:pt idx="1">
                  <c:v>883000</c:v>
                </c:pt>
                <c:pt idx="2">
                  <c:v>1026000</c:v>
                </c:pt>
                <c:pt idx="3">
                  <c:v>1039000</c:v>
                </c:pt>
              </c:numCache>
            </c:numRef>
          </c:val>
        </c:ser>
        <c:ser>
          <c:idx val="1"/>
          <c:order val="1"/>
          <c:tx>
            <c:strRef>
              <c:f>Лист1!$C$185</c:f>
              <c:strCache>
                <c:ptCount val="1"/>
                <c:pt idx="0">
                  <c:v>В строеж</c:v>
                </c:pt>
              </c:strCache>
            </c:strRef>
          </c:tx>
          <c:spPr>
            <a:solidFill>
              <a:srgbClr val="C00000"/>
            </a:solidFill>
          </c:spPr>
          <c:dLbls>
            <c:dLbl>
              <c:idx val="0"/>
              <c:layout>
                <c:manualLayout>
                  <c:x val="0"/>
                  <c:y val="1.8713319315534608E-2"/>
                </c:manualLayout>
              </c:layout>
              <c:showVal val="1"/>
            </c:dLbl>
            <c:dLbl>
              <c:idx val="1"/>
              <c:layout>
                <c:manualLayout>
                  <c:x val="-9.3567331887009428E-3"/>
                  <c:y val="2.3391649144418197E-2"/>
                </c:manualLayout>
              </c:layout>
              <c:showVal val="1"/>
            </c:dLbl>
            <c:dLbl>
              <c:idx val="2"/>
              <c:layout>
                <c:manualLayout>
                  <c:x val="5.5555555555555558E-3"/>
                  <c:y val="9.2588947214931449E-3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9.3566596577673283E-3"/>
                </c:manualLayout>
              </c:layout>
              <c:showVal val="1"/>
            </c:dLbl>
            <c:txPr>
              <a:bodyPr/>
              <a:lstStyle/>
              <a:p>
                <a:pPr>
                  <a:defRPr lang="bg-BG"/>
                </a:pPr>
                <a:endParaRPr lang="en-US"/>
              </a:p>
            </c:txPr>
            <c:showVal val="1"/>
          </c:dLbls>
          <c:cat>
            <c:strRef>
              <c:f>Лист1!$D$183:$G$183</c:f>
              <c:strCache>
                <c:ptCount val="4"/>
                <c:pt idx="0">
                  <c:v>Q4 2007</c:v>
                </c:pt>
                <c:pt idx="1">
                  <c:v>Q4 2008</c:v>
                </c:pt>
                <c:pt idx="2">
                  <c:v>Q4 2009</c:v>
                </c:pt>
                <c:pt idx="3">
                  <c:v>Q1 2010</c:v>
                </c:pt>
              </c:strCache>
            </c:strRef>
          </c:cat>
          <c:val>
            <c:numRef>
              <c:f>Лист1!$D$185:$G$185</c:f>
              <c:numCache>
                <c:formatCode>_(* #,##0_);_(* \(#,##0\);_(* "-"??_);_(@_)</c:formatCode>
                <c:ptCount val="4"/>
                <c:pt idx="0">
                  <c:v>754000</c:v>
                </c:pt>
                <c:pt idx="1">
                  <c:v>990000</c:v>
                </c:pt>
                <c:pt idx="2">
                  <c:v>744000</c:v>
                </c:pt>
                <c:pt idx="3">
                  <c:v>779000</c:v>
                </c:pt>
              </c:numCache>
            </c:numRef>
          </c:val>
        </c:ser>
        <c:gapWidth val="75"/>
        <c:overlap val="-4"/>
        <c:axId val="45347584"/>
        <c:axId val="45349120"/>
      </c:barChart>
      <c:catAx>
        <c:axId val="4534758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lang="bg-BG"/>
            </a:pPr>
            <a:endParaRPr lang="en-US"/>
          </a:p>
        </c:txPr>
        <c:crossAx val="45349120"/>
        <c:crosses val="autoZero"/>
        <c:auto val="1"/>
        <c:lblAlgn val="ctr"/>
        <c:lblOffset val="100"/>
      </c:catAx>
      <c:valAx>
        <c:axId val="45349120"/>
        <c:scaling>
          <c:orientation val="minMax"/>
        </c:scaling>
        <c:axPos val="l"/>
        <c:majorGridlines/>
        <c:numFmt formatCode="_(* #,##0_);_(* \(#,##0\);_(* &quot;-&quot;??_);_(@_)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lang="bg-BG"/>
            </a:pPr>
            <a:endParaRPr lang="en-US"/>
          </a:p>
        </c:txPr>
        <c:crossAx val="453475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29904776336822003"/>
          <c:y val="0.86072725284339691"/>
          <c:w val="0.5091353035465348"/>
          <c:h val="8.3717191601050026E-2"/>
        </c:manualLayout>
      </c:layout>
      <c:txPr>
        <a:bodyPr/>
        <a:lstStyle/>
        <a:p>
          <a:pPr>
            <a:defRPr lang="bg-BG" sz="1200"/>
          </a:pPr>
          <a:endParaRPr lang="en-US"/>
        </a:p>
      </c:txPr>
    </c:legend>
    <c:plotVisOnly val="1"/>
  </c:chart>
  <c:txPr>
    <a:bodyPr/>
    <a:lstStyle/>
    <a:p>
      <a:pPr>
        <a:defRPr>
          <a:latin typeface="Sylfaen" pitchFamily="18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title>
      <c:tx>
        <c:rich>
          <a:bodyPr/>
          <a:lstStyle/>
          <a:p>
            <a:pPr>
              <a:defRPr lang="bg-BG" sz="1400"/>
            </a:pPr>
            <a:r>
              <a:rPr lang="bg-BG" sz="1400" dirty="0" smtClean="0"/>
              <a:t>София – офис наеми и незаетост</a:t>
            </a:r>
            <a:endParaRPr lang="en-US" sz="1400" dirty="0"/>
          </a:p>
        </c:rich>
      </c:tx>
      <c:layout>
        <c:manualLayout>
          <c:xMode val="edge"/>
          <c:yMode val="edge"/>
          <c:x val="0.17088018957768764"/>
          <c:y val="4.8047711756102262E-3"/>
        </c:manualLayout>
      </c:layout>
      <c:spPr>
        <a:noFill/>
        <a:ln w="25400">
          <a:noFill/>
        </a:ln>
      </c:spPr>
    </c:title>
    <c:plotArea>
      <c:layout/>
      <c:lineChart>
        <c:grouping val="standard"/>
        <c:ser>
          <c:idx val="0"/>
          <c:order val="0"/>
          <c:tx>
            <c:strRef>
              <c:f>Лист1!$A$74</c:f>
              <c:strCache>
                <c:ptCount val="1"/>
                <c:pt idx="0">
                  <c:v>Class A</c:v>
                </c:pt>
              </c:strCache>
            </c:strRef>
          </c:tx>
          <c:spPr>
            <a:ln w="28575"/>
          </c:spPr>
          <c:cat>
            <c:strRef>
              <c:f>Лист1!$B$73:$K$73</c:f>
              <c:strCache>
                <c:ptCount val="10"/>
                <c:pt idx="0">
                  <c:v>2007</c:v>
                </c:pt>
                <c:pt idx="1">
                  <c:v>Q1 2008</c:v>
                </c:pt>
                <c:pt idx="2">
                  <c:v>Q2 2008</c:v>
                </c:pt>
                <c:pt idx="3">
                  <c:v>Q3 2008</c:v>
                </c:pt>
                <c:pt idx="4">
                  <c:v>Q4 2008</c:v>
                </c:pt>
                <c:pt idx="5">
                  <c:v>Q1 2009</c:v>
                </c:pt>
                <c:pt idx="6">
                  <c:v>Q2 2009</c:v>
                </c:pt>
                <c:pt idx="7">
                  <c:v>Q3 2009</c:v>
                </c:pt>
                <c:pt idx="8">
                  <c:v>Q4 2009</c:v>
                </c:pt>
                <c:pt idx="9">
                  <c:v>Q1 2010</c:v>
                </c:pt>
              </c:strCache>
            </c:strRef>
          </c:cat>
          <c:val>
            <c:numRef>
              <c:f>Лист1!$B$74:$K$74</c:f>
              <c:numCache>
                <c:formatCode>[$€-2]\ #,##0.0;[Red][$€-2]\ #,##0.0</c:formatCode>
                <c:ptCount val="10"/>
                <c:pt idx="0">
                  <c:v>18</c:v>
                </c:pt>
                <c:pt idx="1">
                  <c:v>19</c:v>
                </c:pt>
                <c:pt idx="2">
                  <c:v>19</c:v>
                </c:pt>
                <c:pt idx="3">
                  <c:v>19</c:v>
                </c:pt>
                <c:pt idx="4">
                  <c:v>17</c:v>
                </c:pt>
                <c:pt idx="5">
                  <c:v>14.5</c:v>
                </c:pt>
                <c:pt idx="6">
                  <c:v>14.5</c:v>
                </c:pt>
                <c:pt idx="7">
                  <c:v>14</c:v>
                </c:pt>
                <c:pt idx="8">
                  <c:v>13.5</c:v>
                </c:pt>
                <c:pt idx="9">
                  <c:v>13</c:v>
                </c:pt>
              </c:numCache>
            </c:numRef>
          </c:val>
        </c:ser>
        <c:ser>
          <c:idx val="1"/>
          <c:order val="1"/>
          <c:tx>
            <c:strRef>
              <c:f>Лист1!$A$75</c:f>
              <c:strCache>
                <c:ptCount val="1"/>
                <c:pt idx="0">
                  <c:v>Class B</c:v>
                </c:pt>
              </c:strCache>
            </c:strRef>
          </c:tx>
          <c:spPr>
            <a:ln w="25400"/>
          </c:spPr>
          <c:cat>
            <c:strRef>
              <c:f>Лист1!$B$73:$K$73</c:f>
              <c:strCache>
                <c:ptCount val="10"/>
                <c:pt idx="0">
                  <c:v>2007</c:v>
                </c:pt>
                <c:pt idx="1">
                  <c:v>Q1 2008</c:v>
                </c:pt>
                <c:pt idx="2">
                  <c:v>Q2 2008</c:v>
                </c:pt>
                <c:pt idx="3">
                  <c:v>Q3 2008</c:v>
                </c:pt>
                <c:pt idx="4">
                  <c:v>Q4 2008</c:v>
                </c:pt>
                <c:pt idx="5">
                  <c:v>Q1 2009</c:v>
                </c:pt>
                <c:pt idx="6">
                  <c:v>Q2 2009</c:v>
                </c:pt>
                <c:pt idx="7">
                  <c:v>Q3 2009</c:v>
                </c:pt>
                <c:pt idx="8">
                  <c:v>Q4 2009</c:v>
                </c:pt>
                <c:pt idx="9">
                  <c:v>Q1 2010</c:v>
                </c:pt>
              </c:strCache>
            </c:strRef>
          </c:cat>
          <c:val>
            <c:numRef>
              <c:f>Лист1!$B$75:$K$75</c:f>
              <c:numCache>
                <c:formatCode>[$€-2]\ #,##0.0;[Red][$€-2]\ #,##0.0</c:formatCode>
                <c:ptCount val="10"/>
                <c:pt idx="0">
                  <c:v>12</c:v>
                </c:pt>
                <c:pt idx="1">
                  <c:v>13.5</c:v>
                </c:pt>
                <c:pt idx="2">
                  <c:v>14</c:v>
                </c:pt>
                <c:pt idx="3">
                  <c:v>14</c:v>
                </c:pt>
                <c:pt idx="4">
                  <c:v>12</c:v>
                </c:pt>
                <c:pt idx="5">
                  <c:v>11</c:v>
                </c:pt>
                <c:pt idx="6">
                  <c:v>10</c:v>
                </c:pt>
                <c:pt idx="7">
                  <c:v>9</c:v>
                </c:pt>
                <c:pt idx="8">
                  <c:v>8</c:v>
                </c:pt>
                <c:pt idx="9">
                  <c:v>7</c:v>
                </c:pt>
              </c:numCache>
            </c:numRef>
          </c:val>
        </c:ser>
        <c:ser>
          <c:idx val="2"/>
          <c:order val="2"/>
          <c:tx>
            <c:strRef>
              <c:f>Лист1!$A$76</c:f>
              <c:strCache>
                <c:ptCount val="1"/>
                <c:pt idx="0">
                  <c:v>Class C</c:v>
                </c:pt>
              </c:strCache>
            </c:strRef>
          </c:tx>
          <c:spPr>
            <a:ln w="28575"/>
          </c:spPr>
          <c:cat>
            <c:strRef>
              <c:f>Лист1!$B$73:$K$73</c:f>
              <c:strCache>
                <c:ptCount val="10"/>
                <c:pt idx="0">
                  <c:v>2007</c:v>
                </c:pt>
                <c:pt idx="1">
                  <c:v>Q1 2008</c:v>
                </c:pt>
                <c:pt idx="2">
                  <c:v>Q2 2008</c:v>
                </c:pt>
                <c:pt idx="3">
                  <c:v>Q3 2008</c:v>
                </c:pt>
                <c:pt idx="4">
                  <c:v>Q4 2008</c:v>
                </c:pt>
                <c:pt idx="5">
                  <c:v>Q1 2009</c:v>
                </c:pt>
                <c:pt idx="6">
                  <c:v>Q2 2009</c:v>
                </c:pt>
                <c:pt idx="7">
                  <c:v>Q3 2009</c:v>
                </c:pt>
                <c:pt idx="8">
                  <c:v>Q4 2009</c:v>
                </c:pt>
                <c:pt idx="9">
                  <c:v>Q1 2010</c:v>
                </c:pt>
              </c:strCache>
            </c:strRef>
          </c:cat>
          <c:val>
            <c:numRef>
              <c:f>Лист1!$B$76:$K$76</c:f>
              <c:numCache>
                <c:formatCode>[$€-2]\ #,##0.0;[Red][$€-2]\ #,##0.0</c:formatCode>
                <c:ptCount val="10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7</c:v>
                </c:pt>
                <c:pt idx="5">
                  <c:v>6</c:v>
                </c:pt>
                <c:pt idx="6">
                  <c:v>5</c:v>
                </c:pt>
                <c:pt idx="7">
                  <c:v>4.5</c:v>
                </c:pt>
                <c:pt idx="8">
                  <c:v>4</c:v>
                </c:pt>
                <c:pt idx="9">
                  <c:v>4</c:v>
                </c:pt>
              </c:numCache>
            </c:numRef>
          </c:val>
        </c:ser>
        <c:marker val="1"/>
        <c:axId val="58435072"/>
        <c:axId val="58436608"/>
      </c:lineChart>
      <c:lineChart>
        <c:grouping val="standard"/>
        <c:ser>
          <c:idx val="3"/>
          <c:order val="3"/>
          <c:tx>
            <c:strRef>
              <c:f>Лист1!$A$77</c:f>
              <c:strCache>
                <c:ptCount val="1"/>
                <c:pt idx="0">
                  <c:v>Vacancy</c:v>
                </c:pt>
              </c:strCache>
            </c:strRef>
          </c:tx>
          <c:spPr>
            <a:ln w="28575"/>
          </c:spPr>
          <c:cat>
            <c:strRef>
              <c:f>Лист1!$B$73:$K$73</c:f>
              <c:strCache>
                <c:ptCount val="10"/>
                <c:pt idx="0">
                  <c:v>2007</c:v>
                </c:pt>
                <c:pt idx="1">
                  <c:v>Q1 2008</c:v>
                </c:pt>
                <c:pt idx="2">
                  <c:v>Q2 2008</c:v>
                </c:pt>
                <c:pt idx="3">
                  <c:v>Q3 2008</c:v>
                </c:pt>
                <c:pt idx="4">
                  <c:v>Q4 2008</c:v>
                </c:pt>
                <c:pt idx="5">
                  <c:v>Q1 2009</c:v>
                </c:pt>
                <c:pt idx="6">
                  <c:v>Q2 2009</c:v>
                </c:pt>
                <c:pt idx="7">
                  <c:v>Q3 2009</c:v>
                </c:pt>
                <c:pt idx="8">
                  <c:v>Q4 2009</c:v>
                </c:pt>
                <c:pt idx="9">
                  <c:v>Q1 2010</c:v>
                </c:pt>
              </c:strCache>
            </c:strRef>
          </c:cat>
          <c:val>
            <c:numRef>
              <c:f>Лист1!$B$77:$K$77</c:f>
              <c:numCache>
                <c:formatCode>0.00%</c:formatCode>
                <c:ptCount val="10"/>
                <c:pt idx="0">
                  <c:v>4.4590238007827125E-2</c:v>
                </c:pt>
                <c:pt idx="1">
                  <c:v>4.124544523482726E-2</c:v>
                </c:pt>
                <c:pt idx="2">
                  <c:v>2.9929733149220136E-2</c:v>
                </c:pt>
                <c:pt idx="3">
                  <c:v>4.8309887749835502E-2</c:v>
                </c:pt>
                <c:pt idx="4">
                  <c:v>9.428335032999173E-2</c:v>
                </c:pt>
                <c:pt idx="5">
                  <c:v>0.1164</c:v>
                </c:pt>
                <c:pt idx="6">
                  <c:v>0.13320000000000001</c:v>
                </c:pt>
                <c:pt idx="7">
                  <c:v>0.14760000000000001</c:v>
                </c:pt>
                <c:pt idx="8">
                  <c:v>0.16800000000000001</c:v>
                </c:pt>
                <c:pt idx="9">
                  <c:v>0.16500000000000001</c:v>
                </c:pt>
              </c:numCache>
            </c:numRef>
          </c:val>
        </c:ser>
        <c:marker val="1"/>
        <c:axId val="58446592"/>
        <c:axId val="58448128"/>
      </c:lineChart>
      <c:catAx>
        <c:axId val="58435072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lang="bg-BG"/>
            </a:pPr>
            <a:endParaRPr lang="en-US"/>
          </a:p>
        </c:txPr>
        <c:crossAx val="58436608"/>
        <c:crosses val="autoZero"/>
        <c:auto val="1"/>
        <c:lblAlgn val="ctr"/>
        <c:lblOffset val="100"/>
      </c:catAx>
      <c:valAx>
        <c:axId val="58436608"/>
        <c:scaling>
          <c:orientation val="minMax"/>
        </c:scaling>
        <c:axPos val="l"/>
        <c:majorGridlines/>
        <c:numFmt formatCode="[$€-2]\ #,##0.0;[Red][$€-2]\ #,##0.0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lang="bg-BG"/>
            </a:pPr>
            <a:endParaRPr lang="en-US"/>
          </a:p>
        </c:txPr>
        <c:crossAx val="58435072"/>
        <c:crosses val="autoZero"/>
        <c:crossBetween val="between"/>
        <c:majorUnit val="4"/>
      </c:valAx>
      <c:catAx>
        <c:axId val="58446592"/>
        <c:scaling>
          <c:orientation val="minMax"/>
        </c:scaling>
        <c:delete val="1"/>
        <c:axPos val="b"/>
        <c:tickLblPos val="none"/>
        <c:crossAx val="58448128"/>
        <c:crosses val="autoZero"/>
        <c:auto val="1"/>
        <c:lblAlgn val="ctr"/>
        <c:lblOffset val="100"/>
      </c:catAx>
      <c:valAx>
        <c:axId val="58448128"/>
        <c:scaling>
          <c:orientation val="minMax"/>
          <c:max val="0.2"/>
        </c:scaling>
        <c:axPos val="r"/>
        <c:numFmt formatCode="0.00%" sourceLinked="1"/>
        <c:tickLblPos val="nextTo"/>
        <c:txPr>
          <a:bodyPr/>
          <a:lstStyle/>
          <a:p>
            <a:pPr>
              <a:defRPr lang="bg-BG"/>
            </a:pPr>
            <a:endParaRPr lang="en-US"/>
          </a:p>
        </c:txPr>
        <c:crossAx val="58446592"/>
        <c:crosses val="max"/>
        <c:crossBetween val="between"/>
      </c:valAx>
    </c:plotArea>
    <c:legend>
      <c:legendPos val="b"/>
      <c:layout/>
      <c:txPr>
        <a:bodyPr/>
        <a:lstStyle/>
        <a:p>
          <a:pPr>
            <a:defRPr lang="bg-BG"/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>
          <a:latin typeface="Sylfaen" pitchFamily="18" charset="0"/>
        </a:defRPr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8"/>
  <c:chart>
    <c:title>
      <c:tx>
        <c:rich>
          <a:bodyPr/>
          <a:lstStyle/>
          <a:p>
            <a:pPr>
              <a:defRPr lang="bg-BG" sz="1300" b="0"/>
            </a:pPr>
            <a:r>
              <a:rPr lang="bg-BG" sz="1300" b="0" dirty="0" smtClean="0"/>
              <a:t>Наемни нива</a:t>
            </a:r>
            <a:r>
              <a:rPr lang="bg-BG" sz="1300" b="0" baseline="0" dirty="0" smtClean="0"/>
              <a:t> на модерни логистични площи</a:t>
            </a:r>
            <a:endParaRPr lang="en-US" sz="1300" b="0" dirty="0"/>
          </a:p>
        </c:rich>
      </c:tx>
      <c:layout>
        <c:manualLayout>
          <c:xMode val="edge"/>
          <c:yMode val="edge"/>
          <c:x val="0.18447702149798503"/>
          <c:y val="8.9549495256099926E-2"/>
        </c:manualLayout>
      </c:layout>
    </c:title>
    <c:plotArea>
      <c:layout>
        <c:manualLayout>
          <c:layoutTarget val="inner"/>
          <c:xMode val="edge"/>
          <c:yMode val="edge"/>
          <c:x val="0.15746376333615916"/>
          <c:y val="0.22445631913429534"/>
          <c:w val="0.76432560566147312"/>
          <c:h val="0.54770412520725553"/>
        </c:manualLayout>
      </c:layout>
      <c:lineChart>
        <c:grouping val="standard"/>
        <c:ser>
          <c:idx val="0"/>
          <c:order val="0"/>
          <c:spPr>
            <a:ln w="28575"/>
          </c:spPr>
          <c:dLbls>
            <c:dLbl>
              <c:idx val="0"/>
              <c:layout>
                <c:manualLayout>
                  <c:x val="-5.7068741893645303E-2"/>
                  <c:y val="4.7114252061248724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6692607003891766E-2"/>
                  <c:y val="4.711425206124872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3.8910505836575876E-2"/>
                  <c:y val="5.6537102473498226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3.6316472114137494E-2"/>
                  <c:y val="4.2402826855124524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2.8534370946822405E-2"/>
                  <c:y val="5.1825677267373402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8534370946822405E-2"/>
                  <c:y val="6.1248527679623077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3.1128404669260701E-2"/>
                  <c:y val="7.0671378091872766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3.3722438391698646E-2"/>
                  <c:y val="5.653673149513623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3.1128404669260701E-2"/>
                  <c:y val="5.653673149513623E-2"/>
                </c:manualLayout>
              </c:layout>
              <c:dLblPos val="r"/>
              <c:showVal val="1"/>
            </c:dLbl>
            <c:dLbl>
              <c:idx val="9"/>
              <c:layout>
                <c:manualLayout>
                  <c:x val="-3.8910505836575786E-2"/>
                  <c:y val="6.1248527679623105E-2"/>
                </c:manualLayout>
              </c:layout>
              <c:dLblPos val="r"/>
              <c:showVal val="1"/>
            </c:dLbl>
            <c:dLbl>
              <c:idx val="10"/>
              <c:layout>
                <c:manualLayout>
                  <c:x val="-2.5940337224384231E-2"/>
                  <c:y val="6.5959952885747991E-2"/>
                </c:manualLayout>
              </c:layout>
              <c:dLblPos val="r"/>
              <c:showVal val="1"/>
            </c:dLbl>
            <c:dLbl>
              <c:idx val="11"/>
              <c:layout>
                <c:manualLayout>
                  <c:x val="-3.5842293906810242E-2"/>
                  <c:y val="5.6537102473498226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lang="bg-BG"/>
                </a:pPr>
                <a:endParaRPr lang="en-US"/>
              </a:p>
            </c:txPr>
            <c:showVal val="1"/>
          </c:dLbls>
          <c:cat>
            <c:strRef>
              <c:f>'Industrial Rent'!$D$3:$Q$3</c:f>
              <c:strCache>
                <c:ptCount val="14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Q1 2009</c:v>
                </c:pt>
                <c:pt idx="10">
                  <c:v>Q2 2009</c:v>
                </c:pt>
                <c:pt idx="11">
                  <c:v>Q3 2009</c:v>
                </c:pt>
                <c:pt idx="12">
                  <c:v>Q4 2009</c:v>
                </c:pt>
                <c:pt idx="13">
                  <c:v>Q1 2010</c:v>
                </c:pt>
              </c:strCache>
            </c:strRef>
          </c:cat>
          <c:val>
            <c:numRef>
              <c:f>'Industrial Rent'!$D$5:$Q$5</c:f>
              <c:numCache>
                <c:formatCode>0.00</c:formatCode>
                <c:ptCount val="14"/>
                <c:pt idx="0">
                  <c:v>4.166666666666667</c:v>
                </c:pt>
                <c:pt idx="1">
                  <c:v>3.3333333333333335</c:v>
                </c:pt>
                <c:pt idx="2" formatCode="General">
                  <c:v>3.75</c:v>
                </c:pt>
                <c:pt idx="3">
                  <c:v>4.166666666666667</c:v>
                </c:pt>
                <c:pt idx="4" formatCode="General">
                  <c:v>5</c:v>
                </c:pt>
                <c:pt idx="5" formatCode="General">
                  <c:v>5</c:v>
                </c:pt>
                <c:pt idx="6" formatCode="General">
                  <c:v>5.5</c:v>
                </c:pt>
                <c:pt idx="7" formatCode="General">
                  <c:v>6</c:v>
                </c:pt>
                <c:pt idx="8" formatCode="General">
                  <c:v>6</c:v>
                </c:pt>
                <c:pt idx="9" formatCode="General">
                  <c:v>5.75</c:v>
                </c:pt>
                <c:pt idx="10" formatCode="General">
                  <c:v>5.75</c:v>
                </c:pt>
                <c:pt idx="11" formatCode="General">
                  <c:v>5.5</c:v>
                </c:pt>
                <c:pt idx="12" formatCode="General">
                  <c:v>5</c:v>
                </c:pt>
                <c:pt idx="13" formatCode="General">
                  <c:v>4.5</c:v>
                </c:pt>
              </c:numCache>
            </c:numRef>
          </c:val>
        </c:ser>
        <c:marker val="1"/>
        <c:axId val="58727424"/>
        <c:axId val="58778368"/>
      </c:lineChart>
      <c:catAx>
        <c:axId val="5872742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lang="bg-BG"/>
            </a:pPr>
            <a:endParaRPr lang="en-US"/>
          </a:p>
        </c:txPr>
        <c:crossAx val="58778368"/>
        <c:crosses val="autoZero"/>
        <c:auto val="1"/>
        <c:lblAlgn val="ctr"/>
        <c:lblOffset val="100"/>
        <c:tickLblSkip val="1"/>
        <c:tickMarkSkip val="1"/>
      </c:catAx>
      <c:valAx>
        <c:axId val="5877836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 lang="bg-BG"/>
                </a:pPr>
                <a:r>
                  <a:rPr lang="en-US"/>
                  <a:t>€/m2/month</a:t>
                </a:r>
              </a:p>
            </c:rich>
          </c:tx>
          <c:layout>
            <c:manualLayout>
              <c:xMode val="edge"/>
              <c:yMode val="edge"/>
              <c:x val="2.5190104491986796E-2"/>
              <c:y val="0.37933666440240427"/>
            </c:manualLayout>
          </c:layout>
        </c:title>
        <c:numFmt formatCode="0.00" sourceLinked="1"/>
        <c:tickLblPos val="nextTo"/>
        <c:txPr>
          <a:bodyPr rot="0" vert="horz"/>
          <a:lstStyle/>
          <a:p>
            <a:pPr>
              <a:defRPr lang="bg-BG"/>
            </a:pPr>
            <a:endParaRPr lang="en-US"/>
          </a:p>
        </c:txPr>
        <c:crossAx val="58727424"/>
        <c:crosses val="autoZero"/>
        <c:crossBetween val="between"/>
      </c:valAx>
    </c:plotArea>
    <c:plotVisOnly val="1"/>
    <c:dispBlanksAs val="gap"/>
  </c:chart>
  <c:spPr>
    <a:noFill/>
    <a:ln>
      <a:noFill/>
    </a:ln>
  </c:spPr>
  <c:txPr>
    <a:bodyPr/>
    <a:lstStyle/>
    <a:p>
      <a:pPr>
        <a:defRPr>
          <a:latin typeface="Sylfaen" pitchFamily="18" charset="0"/>
        </a:defRPr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140C2D-E7FF-469F-963C-DBEA9EDA60BB}" type="doc">
      <dgm:prSet loTypeId="urn:microsoft.com/office/officeart/2005/8/layout/list1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bg-BG"/>
        </a:p>
      </dgm:t>
    </dgm:pt>
    <dgm:pt modelId="{2E61693F-8A77-4A50-A366-132E9C52259D}">
      <dgm:prSet phldrT="[Текст]" custT="1"/>
      <dgm:spPr>
        <a:gradFill rotWithShape="0">
          <a:gsLst>
            <a:gs pos="0">
              <a:schemeClr val="accent2">
                <a:lumMod val="50000"/>
              </a:schemeClr>
            </a:gs>
            <a:gs pos="100000">
              <a:srgbClr val="C00000"/>
            </a:gs>
          </a:gsLst>
        </a:gradFill>
      </dgm:spPr>
      <dgm:t>
        <a:bodyPr/>
        <a:lstStyle/>
        <a:p>
          <a:pPr algn="just"/>
          <a:r>
            <a:rPr lang="bg-BG" sz="1500" b="1" cap="small" spc="1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rPr>
            <a:t>Търговски площи</a:t>
          </a:r>
          <a:endParaRPr lang="bg-BG" sz="1500" b="1" cap="small" spc="1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ylfaen" pitchFamily="18" charset="0"/>
          </a:endParaRPr>
        </a:p>
      </dgm:t>
    </dgm:pt>
    <dgm:pt modelId="{A9E71A1D-8325-487B-895F-724279542709}" type="parTrans" cxnId="{CB388701-D80A-4020-A7E3-F05FF2EA39D7}">
      <dgm:prSet/>
      <dgm:spPr/>
      <dgm:t>
        <a:bodyPr/>
        <a:lstStyle/>
        <a:p>
          <a:pPr algn="just"/>
          <a:endParaRPr lang="bg-BG" sz="1300">
            <a:latin typeface="Sylfaen" pitchFamily="18" charset="0"/>
          </a:endParaRPr>
        </a:p>
      </dgm:t>
    </dgm:pt>
    <dgm:pt modelId="{0CA7DA66-4601-4DEE-9600-1AA254A611A6}" type="sibTrans" cxnId="{CB388701-D80A-4020-A7E3-F05FF2EA39D7}">
      <dgm:prSet/>
      <dgm:spPr/>
      <dgm:t>
        <a:bodyPr/>
        <a:lstStyle/>
        <a:p>
          <a:pPr algn="just"/>
          <a:endParaRPr lang="bg-BG" sz="1300">
            <a:latin typeface="Sylfaen" pitchFamily="18" charset="0"/>
          </a:endParaRPr>
        </a:p>
      </dgm:t>
    </dgm:pt>
    <dgm:pt modelId="{53CE2CF9-58B0-4CAE-9715-D5AEDD62B318}">
      <dgm:prSet phldrT="[Текст]" custT="1"/>
      <dgm:spPr>
        <a:gradFill rotWithShape="0">
          <a:gsLst>
            <a:gs pos="0">
              <a:schemeClr val="accent2">
                <a:lumMod val="50000"/>
              </a:schemeClr>
            </a:gs>
            <a:gs pos="100000">
              <a:srgbClr val="C00000"/>
            </a:gs>
          </a:gsLst>
        </a:gradFill>
      </dgm:spPr>
      <dgm:t>
        <a:bodyPr/>
        <a:lstStyle/>
        <a:p>
          <a:pPr algn="just"/>
          <a:r>
            <a:rPr lang="bg-BG" sz="1500" b="1" cap="small" spc="1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rPr>
            <a:t>Офис площи</a:t>
          </a:r>
          <a:endParaRPr lang="bg-BG" sz="1500" b="1" cap="small" spc="1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ylfaen" pitchFamily="18" charset="0"/>
          </a:endParaRPr>
        </a:p>
      </dgm:t>
    </dgm:pt>
    <dgm:pt modelId="{9462B142-A210-465A-A0CE-392DEE4B8545}" type="parTrans" cxnId="{DDF5C660-60F1-4D44-8D0A-D8CFEBA717AB}">
      <dgm:prSet/>
      <dgm:spPr/>
      <dgm:t>
        <a:bodyPr/>
        <a:lstStyle/>
        <a:p>
          <a:pPr algn="just"/>
          <a:endParaRPr lang="bg-BG" sz="1300">
            <a:latin typeface="Sylfaen" pitchFamily="18" charset="0"/>
          </a:endParaRPr>
        </a:p>
      </dgm:t>
    </dgm:pt>
    <dgm:pt modelId="{3619B9F1-E92D-4587-B354-E0A430A7D478}" type="sibTrans" cxnId="{DDF5C660-60F1-4D44-8D0A-D8CFEBA717AB}">
      <dgm:prSet/>
      <dgm:spPr/>
      <dgm:t>
        <a:bodyPr/>
        <a:lstStyle/>
        <a:p>
          <a:pPr algn="just"/>
          <a:endParaRPr lang="bg-BG" sz="1300">
            <a:latin typeface="Sylfaen" pitchFamily="18" charset="0"/>
          </a:endParaRPr>
        </a:p>
      </dgm:t>
    </dgm:pt>
    <dgm:pt modelId="{3C54F7A5-80C8-4AA5-A671-26CB0A8A9E3A}">
      <dgm:prSet phldrT="[Текст]" custT="1"/>
      <dgm:spPr>
        <a:gradFill rotWithShape="0">
          <a:gsLst>
            <a:gs pos="0">
              <a:schemeClr val="accent2">
                <a:lumMod val="50000"/>
              </a:schemeClr>
            </a:gs>
            <a:gs pos="100000">
              <a:srgbClr val="C00000"/>
            </a:gs>
          </a:gsLst>
        </a:gradFill>
      </dgm:spPr>
      <dgm:t>
        <a:bodyPr/>
        <a:lstStyle/>
        <a:p>
          <a:pPr algn="just"/>
          <a:r>
            <a:rPr lang="bg-BG" sz="1500" b="1" cap="small" spc="1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itchFamily="18" charset="0"/>
            </a:rPr>
            <a:t>Индустриални и логистични площи</a:t>
          </a:r>
          <a:endParaRPr lang="bg-BG" sz="1500" b="1" cap="small" spc="1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ylfaen" pitchFamily="18" charset="0"/>
          </a:endParaRPr>
        </a:p>
      </dgm:t>
    </dgm:pt>
    <dgm:pt modelId="{2DD21675-34FE-4DC6-96B4-5AAA7B31D3E0}" type="parTrans" cxnId="{978683EE-BAC5-4638-A3B0-41AED48A1268}">
      <dgm:prSet/>
      <dgm:spPr/>
      <dgm:t>
        <a:bodyPr/>
        <a:lstStyle/>
        <a:p>
          <a:pPr algn="just"/>
          <a:endParaRPr lang="bg-BG" sz="1300">
            <a:latin typeface="Sylfaen" pitchFamily="18" charset="0"/>
          </a:endParaRPr>
        </a:p>
      </dgm:t>
    </dgm:pt>
    <dgm:pt modelId="{751EC518-7A75-45B3-AB52-A73B545AF045}" type="sibTrans" cxnId="{978683EE-BAC5-4638-A3B0-41AED48A1268}">
      <dgm:prSet/>
      <dgm:spPr/>
      <dgm:t>
        <a:bodyPr/>
        <a:lstStyle/>
        <a:p>
          <a:pPr algn="just"/>
          <a:endParaRPr lang="bg-BG" sz="1300">
            <a:latin typeface="Sylfaen" pitchFamily="18" charset="0"/>
          </a:endParaRPr>
        </a:p>
      </dgm:t>
    </dgm:pt>
    <dgm:pt modelId="{5000B0BA-85CE-429D-ACF8-7D20338C6CC6}">
      <dgm:prSet custT="1"/>
      <dgm:spPr/>
      <dgm:t>
        <a:bodyPr lIns="396000" rIns="396000"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Двата нови мола в столицата </a:t>
          </a:r>
          <a:r>
            <a:rPr lang="bg-BG" sz="1400" b="1" dirty="0" smtClean="0">
              <a:solidFill>
                <a:srgbClr val="8A0000"/>
              </a:solidFill>
              <a:latin typeface="Sylfaen" pitchFamily="18" charset="0"/>
            </a:rPr>
            <a:t>повишиха </a:t>
          </a:r>
          <a:r>
            <a:rPr lang="bg-BG" sz="1400" b="1" dirty="0" smtClean="0">
              <a:solidFill>
                <a:srgbClr val="8A0000"/>
              </a:solidFill>
              <a:latin typeface="Sylfaen" pitchFamily="18" charset="0"/>
            </a:rPr>
            <a:t>интереса </a:t>
          </a: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на инвеститорите в този сегмент</a:t>
          </a:r>
          <a:endParaRPr lang="bg-BG" sz="1400" dirty="0">
            <a:solidFill>
              <a:srgbClr val="8A0000"/>
            </a:solidFill>
            <a:latin typeface="Sylfaen" pitchFamily="18" charset="0"/>
          </a:endParaRPr>
        </a:p>
      </dgm:t>
    </dgm:pt>
    <dgm:pt modelId="{2179B120-2119-4C46-9FFF-54D64697B973}" type="parTrans" cxnId="{55198211-ED2E-420B-8224-A0964096F30E}">
      <dgm:prSet/>
      <dgm:spPr/>
      <dgm:t>
        <a:bodyPr/>
        <a:lstStyle/>
        <a:p>
          <a:pPr algn="just"/>
          <a:endParaRPr lang="bg-BG">
            <a:latin typeface="Sylfaen" pitchFamily="18" charset="0"/>
          </a:endParaRPr>
        </a:p>
      </dgm:t>
    </dgm:pt>
    <dgm:pt modelId="{C06D17FC-7C10-4923-A06A-BD293FB9944D}" type="sibTrans" cxnId="{55198211-ED2E-420B-8224-A0964096F30E}">
      <dgm:prSet/>
      <dgm:spPr/>
      <dgm:t>
        <a:bodyPr/>
        <a:lstStyle/>
        <a:p>
          <a:pPr algn="just"/>
          <a:endParaRPr lang="bg-BG">
            <a:latin typeface="Sylfaen" pitchFamily="18" charset="0"/>
          </a:endParaRPr>
        </a:p>
      </dgm:t>
    </dgm:pt>
    <dgm:pt modelId="{D5F7174B-9ED9-45D3-BAED-4841E24363E6}">
      <dgm:prSet custT="1"/>
      <dgm:spPr/>
      <dgm:t>
        <a:bodyPr lIns="396000" rIns="396000"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Офис </a:t>
          </a:r>
          <a:r>
            <a:rPr lang="bg-BG" sz="1400" b="1" dirty="0" smtClean="0">
              <a:solidFill>
                <a:srgbClr val="8A0000"/>
              </a:solidFill>
              <a:latin typeface="Sylfaen" pitchFamily="18" charset="0"/>
            </a:rPr>
            <a:t>проектите във финален етап </a:t>
          </a: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на изграждане и с </a:t>
          </a: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международни наематели </a:t>
          </a: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също попадат </a:t>
          </a: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във фокуса </a:t>
          </a: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на инвеститорите</a:t>
          </a:r>
          <a:endParaRPr lang="bg-BG" sz="1400" dirty="0">
            <a:solidFill>
              <a:srgbClr val="8A0000"/>
            </a:solidFill>
            <a:latin typeface="Sylfaen" pitchFamily="18" charset="0"/>
          </a:endParaRPr>
        </a:p>
      </dgm:t>
    </dgm:pt>
    <dgm:pt modelId="{A61278B1-3FD3-4E8D-AB1F-76BBE78178EB}" type="parTrans" cxnId="{0C27E2FE-076C-4DAC-B544-D938FC5E55DD}">
      <dgm:prSet/>
      <dgm:spPr/>
      <dgm:t>
        <a:bodyPr/>
        <a:lstStyle/>
        <a:p>
          <a:pPr algn="just"/>
          <a:endParaRPr lang="bg-BG">
            <a:latin typeface="Sylfaen" pitchFamily="18" charset="0"/>
          </a:endParaRPr>
        </a:p>
      </dgm:t>
    </dgm:pt>
    <dgm:pt modelId="{02AB7154-0218-47F2-8F93-15B8C81DED12}" type="sibTrans" cxnId="{0C27E2FE-076C-4DAC-B544-D938FC5E55DD}">
      <dgm:prSet/>
      <dgm:spPr/>
      <dgm:t>
        <a:bodyPr/>
        <a:lstStyle/>
        <a:p>
          <a:pPr algn="just"/>
          <a:endParaRPr lang="bg-BG">
            <a:latin typeface="Sylfaen" pitchFamily="18" charset="0"/>
          </a:endParaRPr>
        </a:p>
      </dgm:t>
    </dgm:pt>
    <dgm:pt modelId="{D50350A7-35DE-4A8F-96A9-4F5536B70CCC}">
      <dgm:prSet custT="1"/>
      <dgm:spPr/>
      <dgm:t>
        <a:bodyPr lIns="396000" rIns="396000"/>
        <a:lstStyle/>
        <a:p>
          <a:pPr algn="just">
            <a:lnSpc>
              <a:spcPct val="100000"/>
            </a:lnSpc>
            <a:spcAft>
              <a:spcPts val="0"/>
            </a:spcAft>
          </a:pP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Очаквана </a:t>
          </a:r>
          <a:r>
            <a:rPr lang="bg-BG" sz="1400" b="1" dirty="0" smtClean="0">
              <a:solidFill>
                <a:srgbClr val="8A0000"/>
              </a:solidFill>
              <a:latin typeface="Sylfaen" pitchFamily="18" charset="0"/>
            </a:rPr>
            <a:t>доходност</a:t>
          </a: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 от индустриални площи -</a:t>
          </a:r>
          <a:r>
            <a:rPr lang="bg-BG" sz="1400" b="1" dirty="0" smtClean="0">
              <a:solidFill>
                <a:srgbClr val="8A0000"/>
              </a:solidFill>
              <a:latin typeface="Sylfaen" pitchFamily="18" charset="0"/>
            </a:rPr>
            <a:t>13%</a:t>
          </a:r>
          <a:endParaRPr lang="bg-BG" sz="1400" dirty="0">
            <a:solidFill>
              <a:schemeClr val="accent2">
                <a:lumMod val="50000"/>
              </a:schemeClr>
            </a:solidFill>
            <a:latin typeface="Sylfaen" pitchFamily="18" charset="0"/>
          </a:endParaRPr>
        </a:p>
      </dgm:t>
    </dgm:pt>
    <dgm:pt modelId="{A5FE518F-054D-492C-BE54-072F95DB95D3}" type="parTrans" cxnId="{B6FAEE78-C5EC-4CF5-A61C-F6C802720FDE}">
      <dgm:prSet/>
      <dgm:spPr/>
      <dgm:t>
        <a:bodyPr/>
        <a:lstStyle/>
        <a:p>
          <a:pPr algn="just"/>
          <a:endParaRPr lang="bg-BG">
            <a:latin typeface="Sylfaen" pitchFamily="18" charset="0"/>
          </a:endParaRPr>
        </a:p>
      </dgm:t>
    </dgm:pt>
    <dgm:pt modelId="{B5AADA20-7F18-4CB9-A69B-6B1C32C8E057}" type="sibTrans" cxnId="{B6FAEE78-C5EC-4CF5-A61C-F6C802720FDE}">
      <dgm:prSet/>
      <dgm:spPr/>
      <dgm:t>
        <a:bodyPr/>
        <a:lstStyle/>
        <a:p>
          <a:pPr algn="just"/>
          <a:endParaRPr lang="bg-BG">
            <a:latin typeface="Sylfaen" pitchFamily="18" charset="0"/>
          </a:endParaRPr>
        </a:p>
      </dgm:t>
    </dgm:pt>
    <dgm:pt modelId="{3CA49870-6BA2-4A22-BA7D-962570D29F89}">
      <dgm:prSet custT="1"/>
      <dgm:spPr/>
      <dgm:t>
        <a:bodyPr/>
        <a:lstStyle/>
        <a:p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Около </a:t>
          </a:r>
          <a:r>
            <a:rPr lang="bg-BG" sz="1400" b="1" dirty="0" smtClean="0">
              <a:solidFill>
                <a:srgbClr val="8A0000"/>
              </a:solidFill>
              <a:latin typeface="Sylfaen" pitchFamily="18" charset="0"/>
            </a:rPr>
            <a:t>9,5% доходност </a:t>
          </a: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за устойчиви активи.</a:t>
          </a:r>
        </a:p>
      </dgm:t>
    </dgm:pt>
    <dgm:pt modelId="{7E1BB873-1819-47A1-B260-49638866BA5F}" type="parTrans" cxnId="{00B4CA8D-BF42-452B-888C-CE53190A82F4}">
      <dgm:prSet/>
      <dgm:spPr/>
      <dgm:t>
        <a:bodyPr/>
        <a:lstStyle/>
        <a:p>
          <a:endParaRPr lang="bg-BG">
            <a:latin typeface="Sylfaen" pitchFamily="18" charset="0"/>
          </a:endParaRPr>
        </a:p>
      </dgm:t>
    </dgm:pt>
    <dgm:pt modelId="{AF75D792-852C-428C-8A3C-566C08395692}" type="sibTrans" cxnId="{00B4CA8D-BF42-452B-888C-CE53190A82F4}">
      <dgm:prSet/>
      <dgm:spPr/>
      <dgm:t>
        <a:bodyPr/>
        <a:lstStyle/>
        <a:p>
          <a:endParaRPr lang="bg-BG">
            <a:latin typeface="Sylfaen" pitchFamily="18" charset="0"/>
          </a:endParaRPr>
        </a:p>
      </dgm:t>
    </dgm:pt>
    <dgm:pt modelId="{7ECDEEBC-40F8-41EA-9F2E-9536C107B313}">
      <dgm:prSet custT="1"/>
      <dgm:spPr/>
      <dgm:t>
        <a:bodyPr/>
        <a:lstStyle/>
        <a:p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Очакваната </a:t>
          </a:r>
          <a:r>
            <a:rPr lang="bg-BG" sz="1400" b="1" dirty="0" smtClean="0">
              <a:solidFill>
                <a:srgbClr val="8A0000"/>
              </a:solidFill>
              <a:latin typeface="Sylfaen" pitchFamily="18" charset="0"/>
            </a:rPr>
            <a:t>доходност</a:t>
          </a:r>
          <a:r>
            <a:rPr lang="bg-BG" sz="1400" dirty="0" smtClean="0">
              <a:solidFill>
                <a:srgbClr val="8A0000"/>
              </a:solidFill>
              <a:latin typeface="Sylfaen" pitchFamily="18" charset="0"/>
            </a:rPr>
            <a:t> се стабилизира поради значително по-ниските наемни нива (офис площи: </a:t>
          </a:r>
          <a:r>
            <a:rPr lang="bg-BG" sz="1400" b="1" dirty="0" smtClean="0">
              <a:solidFill>
                <a:srgbClr val="8A0000"/>
              </a:solidFill>
              <a:latin typeface="Sylfaen" pitchFamily="18" charset="0"/>
            </a:rPr>
            <a:t>10,5%</a:t>
          </a:r>
          <a:r>
            <a:rPr lang="bg-BG" sz="1400" b="0" dirty="0" smtClean="0">
              <a:solidFill>
                <a:srgbClr val="8A0000"/>
              </a:solidFill>
              <a:latin typeface="Sylfaen" pitchFamily="18" charset="0"/>
            </a:rPr>
            <a:t>)</a:t>
          </a:r>
        </a:p>
      </dgm:t>
    </dgm:pt>
    <dgm:pt modelId="{9CCDB630-7224-4A91-9154-C898A2568E8E}" type="parTrans" cxnId="{6917407F-82EB-4194-A0A2-9D16C66F8244}">
      <dgm:prSet/>
      <dgm:spPr/>
      <dgm:t>
        <a:bodyPr/>
        <a:lstStyle/>
        <a:p>
          <a:endParaRPr lang="bg-BG">
            <a:latin typeface="Sylfaen" pitchFamily="18" charset="0"/>
          </a:endParaRPr>
        </a:p>
      </dgm:t>
    </dgm:pt>
    <dgm:pt modelId="{470F32CB-4F6B-456D-9722-53D0C2096508}" type="sibTrans" cxnId="{6917407F-82EB-4194-A0A2-9D16C66F8244}">
      <dgm:prSet/>
      <dgm:spPr/>
      <dgm:t>
        <a:bodyPr/>
        <a:lstStyle/>
        <a:p>
          <a:endParaRPr lang="bg-BG">
            <a:latin typeface="Sylfaen" pitchFamily="18" charset="0"/>
          </a:endParaRPr>
        </a:p>
      </dgm:t>
    </dgm:pt>
    <dgm:pt modelId="{63EC6C76-C656-451E-BEF6-A2D4BE83F952}" type="pres">
      <dgm:prSet presAssocID="{AF140C2D-E7FF-469F-963C-DBEA9EDA60BB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8DF1ACAD-3AF8-4F21-8F6B-24878E9E3CD1}" type="pres">
      <dgm:prSet presAssocID="{2E61693F-8A77-4A50-A366-132E9C52259D}" presName="parentLin" presStyleCnt="0"/>
      <dgm:spPr/>
      <dgm:t>
        <a:bodyPr/>
        <a:lstStyle/>
        <a:p>
          <a:endParaRPr lang="bg-BG"/>
        </a:p>
      </dgm:t>
    </dgm:pt>
    <dgm:pt modelId="{163691A6-6F78-4FD7-8C0A-9A5B208535EB}" type="pres">
      <dgm:prSet presAssocID="{2E61693F-8A77-4A50-A366-132E9C52259D}" presName="parentLeftMargin" presStyleLbl="node1" presStyleIdx="0" presStyleCnt="3"/>
      <dgm:spPr/>
      <dgm:t>
        <a:bodyPr/>
        <a:lstStyle/>
        <a:p>
          <a:endParaRPr lang="bg-BG"/>
        </a:p>
      </dgm:t>
    </dgm:pt>
    <dgm:pt modelId="{7C138F59-A85E-45F5-974E-8192E4B59FAD}" type="pres">
      <dgm:prSet presAssocID="{2E61693F-8A77-4A50-A366-132E9C52259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B547388-E485-4712-97D1-EB767D62C2E2}" type="pres">
      <dgm:prSet presAssocID="{2E61693F-8A77-4A50-A366-132E9C52259D}" presName="negativeSpace" presStyleCnt="0"/>
      <dgm:spPr/>
      <dgm:t>
        <a:bodyPr/>
        <a:lstStyle/>
        <a:p>
          <a:endParaRPr lang="bg-BG"/>
        </a:p>
      </dgm:t>
    </dgm:pt>
    <dgm:pt modelId="{524B9695-50B7-467E-84A7-71F4A2086F4F}" type="pres">
      <dgm:prSet presAssocID="{2E61693F-8A77-4A50-A366-132E9C52259D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3EDDE83-F904-4C2E-A6FA-270D475500AD}" type="pres">
      <dgm:prSet presAssocID="{0CA7DA66-4601-4DEE-9600-1AA254A611A6}" presName="spaceBetweenRectangles" presStyleCnt="0"/>
      <dgm:spPr/>
      <dgm:t>
        <a:bodyPr/>
        <a:lstStyle/>
        <a:p>
          <a:endParaRPr lang="bg-BG"/>
        </a:p>
      </dgm:t>
    </dgm:pt>
    <dgm:pt modelId="{47DA7CD0-4371-4945-A249-E53D2F6F64D6}" type="pres">
      <dgm:prSet presAssocID="{53CE2CF9-58B0-4CAE-9715-D5AEDD62B318}" presName="parentLin" presStyleCnt="0"/>
      <dgm:spPr/>
      <dgm:t>
        <a:bodyPr/>
        <a:lstStyle/>
        <a:p>
          <a:endParaRPr lang="bg-BG"/>
        </a:p>
      </dgm:t>
    </dgm:pt>
    <dgm:pt modelId="{1878C713-3F99-43F9-A896-674D237C93B3}" type="pres">
      <dgm:prSet presAssocID="{53CE2CF9-58B0-4CAE-9715-D5AEDD62B318}" presName="parentLeftMargin" presStyleLbl="node1" presStyleIdx="0" presStyleCnt="3"/>
      <dgm:spPr/>
      <dgm:t>
        <a:bodyPr/>
        <a:lstStyle/>
        <a:p>
          <a:endParaRPr lang="bg-BG"/>
        </a:p>
      </dgm:t>
    </dgm:pt>
    <dgm:pt modelId="{009DAB58-5B38-47D7-A15B-2A4E524D8E81}" type="pres">
      <dgm:prSet presAssocID="{53CE2CF9-58B0-4CAE-9715-D5AEDD62B31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D3EDF96-BAC8-48AE-9D71-24D3224818B1}" type="pres">
      <dgm:prSet presAssocID="{53CE2CF9-58B0-4CAE-9715-D5AEDD62B318}" presName="negativeSpace" presStyleCnt="0"/>
      <dgm:spPr/>
      <dgm:t>
        <a:bodyPr/>
        <a:lstStyle/>
        <a:p>
          <a:endParaRPr lang="bg-BG"/>
        </a:p>
      </dgm:t>
    </dgm:pt>
    <dgm:pt modelId="{C7EA29A5-AB32-46E6-A7A7-276B1B57A612}" type="pres">
      <dgm:prSet presAssocID="{53CE2CF9-58B0-4CAE-9715-D5AEDD62B318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E9C7FBE-9EDC-4A3D-A938-F89C33345A7B}" type="pres">
      <dgm:prSet presAssocID="{3619B9F1-E92D-4587-B354-E0A430A7D478}" presName="spaceBetweenRectangles" presStyleCnt="0"/>
      <dgm:spPr/>
      <dgm:t>
        <a:bodyPr/>
        <a:lstStyle/>
        <a:p>
          <a:endParaRPr lang="bg-BG"/>
        </a:p>
      </dgm:t>
    </dgm:pt>
    <dgm:pt modelId="{F3C2E5BE-51ED-49CF-939A-51A9C106673A}" type="pres">
      <dgm:prSet presAssocID="{3C54F7A5-80C8-4AA5-A671-26CB0A8A9E3A}" presName="parentLin" presStyleCnt="0"/>
      <dgm:spPr/>
      <dgm:t>
        <a:bodyPr/>
        <a:lstStyle/>
        <a:p>
          <a:endParaRPr lang="bg-BG"/>
        </a:p>
      </dgm:t>
    </dgm:pt>
    <dgm:pt modelId="{3D0F7555-A345-4830-A96A-56275DA0B6FF}" type="pres">
      <dgm:prSet presAssocID="{3C54F7A5-80C8-4AA5-A671-26CB0A8A9E3A}" presName="parentLeftMargin" presStyleLbl="node1" presStyleIdx="1" presStyleCnt="3"/>
      <dgm:spPr/>
      <dgm:t>
        <a:bodyPr/>
        <a:lstStyle/>
        <a:p>
          <a:endParaRPr lang="bg-BG"/>
        </a:p>
      </dgm:t>
    </dgm:pt>
    <dgm:pt modelId="{DF9FA276-91FA-49BB-836E-7C1FE1282F87}" type="pres">
      <dgm:prSet presAssocID="{3C54F7A5-80C8-4AA5-A671-26CB0A8A9E3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3A42509D-0AE8-4F5F-8076-D38228F3A69C}" type="pres">
      <dgm:prSet presAssocID="{3C54F7A5-80C8-4AA5-A671-26CB0A8A9E3A}" presName="negativeSpace" presStyleCnt="0"/>
      <dgm:spPr/>
      <dgm:t>
        <a:bodyPr/>
        <a:lstStyle/>
        <a:p>
          <a:endParaRPr lang="bg-BG"/>
        </a:p>
      </dgm:t>
    </dgm:pt>
    <dgm:pt modelId="{063E0047-F78E-4656-B617-FE5DEB9D52BC}" type="pres">
      <dgm:prSet presAssocID="{3C54F7A5-80C8-4AA5-A671-26CB0A8A9E3A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BCE9CB9D-B6FC-4A45-BAB4-63A79E61FE41}" type="presOf" srcId="{53CE2CF9-58B0-4CAE-9715-D5AEDD62B318}" destId="{1878C713-3F99-43F9-A896-674D237C93B3}" srcOrd="0" destOrd="0" presId="urn:microsoft.com/office/officeart/2005/8/layout/list1"/>
    <dgm:cxn modelId="{B0525637-6A6B-4173-AA18-1645BEA678B5}" type="presOf" srcId="{AF140C2D-E7FF-469F-963C-DBEA9EDA60BB}" destId="{63EC6C76-C656-451E-BEF6-A2D4BE83F952}" srcOrd="0" destOrd="0" presId="urn:microsoft.com/office/officeart/2005/8/layout/list1"/>
    <dgm:cxn modelId="{0C27E2FE-076C-4DAC-B544-D938FC5E55DD}" srcId="{53CE2CF9-58B0-4CAE-9715-D5AEDD62B318}" destId="{D5F7174B-9ED9-45D3-BAED-4841E24363E6}" srcOrd="0" destOrd="0" parTransId="{A61278B1-3FD3-4E8D-AB1F-76BBE78178EB}" sibTransId="{02AB7154-0218-47F2-8F93-15B8C81DED12}"/>
    <dgm:cxn modelId="{DB65602B-AF61-42FE-B020-9D75FF51F7C2}" type="presOf" srcId="{2E61693F-8A77-4A50-A366-132E9C52259D}" destId="{163691A6-6F78-4FD7-8C0A-9A5B208535EB}" srcOrd="0" destOrd="0" presId="urn:microsoft.com/office/officeart/2005/8/layout/list1"/>
    <dgm:cxn modelId="{D23D0818-5071-44BF-954C-BD6C7CBE9D91}" type="presOf" srcId="{3C54F7A5-80C8-4AA5-A671-26CB0A8A9E3A}" destId="{3D0F7555-A345-4830-A96A-56275DA0B6FF}" srcOrd="0" destOrd="0" presId="urn:microsoft.com/office/officeart/2005/8/layout/list1"/>
    <dgm:cxn modelId="{55198211-ED2E-420B-8224-A0964096F30E}" srcId="{2E61693F-8A77-4A50-A366-132E9C52259D}" destId="{5000B0BA-85CE-429D-ACF8-7D20338C6CC6}" srcOrd="0" destOrd="0" parTransId="{2179B120-2119-4C46-9FFF-54D64697B973}" sibTransId="{C06D17FC-7C10-4923-A06A-BD293FB9944D}"/>
    <dgm:cxn modelId="{DA5182A4-CFAE-4427-8505-7F075FFD489A}" type="presOf" srcId="{2E61693F-8A77-4A50-A366-132E9C52259D}" destId="{7C138F59-A85E-45F5-974E-8192E4B59FAD}" srcOrd="1" destOrd="0" presId="urn:microsoft.com/office/officeart/2005/8/layout/list1"/>
    <dgm:cxn modelId="{B6126F8A-B86F-41A2-876F-C41AA43C36DA}" type="presOf" srcId="{3C54F7A5-80C8-4AA5-A671-26CB0A8A9E3A}" destId="{DF9FA276-91FA-49BB-836E-7C1FE1282F87}" srcOrd="1" destOrd="0" presId="urn:microsoft.com/office/officeart/2005/8/layout/list1"/>
    <dgm:cxn modelId="{DDF5C660-60F1-4D44-8D0A-D8CFEBA717AB}" srcId="{AF140C2D-E7FF-469F-963C-DBEA9EDA60BB}" destId="{53CE2CF9-58B0-4CAE-9715-D5AEDD62B318}" srcOrd="1" destOrd="0" parTransId="{9462B142-A210-465A-A0CE-392DEE4B8545}" sibTransId="{3619B9F1-E92D-4587-B354-E0A430A7D478}"/>
    <dgm:cxn modelId="{978683EE-BAC5-4638-A3B0-41AED48A1268}" srcId="{AF140C2D-E7FF-469F-963C-DBEA9EDA60BB}" destId="{3C54F7A5-80C8-4AA5-A671-26CB0A8A9E3A}" srcOrd="2" destOrd="0" parTransId="{2DD21675-34FE-4DC6-96B4-5AAA7B31D3E0}" sibTransId="{751EC518-7A75-45B3-AB52-A73B545AF045}"/>
    <dgm:cxn modelId="{EB35DFD4-4CEF-4731-9B62-0CD6FD2764FD}" type="presOf" srcId="{D50350A7-35DE-4A8F-96A9-4F5536B70CCC}" destId="{063E0047-F78E-4656-B617-FE5DEB9D52BC}" srcOrd="0" destOrd="0" presId="urn:microsoft.com/office/officeart/2005/8/layout/list1"/>
    <dgm:cxn modelId="{2D5201C5-211C-4B38-878B-9AAC2F278F49}" type="presOf" srcId="{D5F7174B-9ED9-45D3-BAED-4841E24363E6}" destId="{C7EA29A5-AB32-46E6-A7A7-276B1B57A612}" srcOrd="0" destOrd="0" presId="urn:microsoft.com/office/officeart/2005/8/layout/list1"/>
    <dgm:cxn modelId="{804F99C1-51CE-4374-9AA5-FE72195507AB}" type="presOf" srcId="{5000B0BA-85CE-429D-ACF8-7D20338C6CC6}" destId="{524B9695-50B7-467E-84A7-71F4A2086F4F}" srcOrd="0" destOrd="0" presId="urn:microsoft.com/office/officeart/2005/8/layout/list1"/>
    <dgm:cxn modelId="{07282842-64CF-404D-B7F3-9E04BF9121D0}" type="presOf" srcId="{7ECDEEBC-40F8-41EA-9F2E-9536C107B313}" destId="{C7EA29A5-AB32-46E6-A7A7-276B1B57A612}" srcOrd="0" destOrd="1" presId="urn:microsoft.com/office/officeart/2005/8/layout/list1"/>
    <dgm:cxn modelId="{00B4CA8D-BF42-452B-888C-CE53190A82F4}" srcId="{2E61693F-8A77-4A50-A366-132E9C52259D}" destId="{3CA49870-6BA2-4A22-BA7D-962570D29F89}" srcOrd="1" destOrd="0" parTransId="{7E1BB873-1819-47A1-B260-49638866BA5F}" sibTransId="{AF75D792-852C-428C-8A3C-566C08395692}"/>
    <dgm:cxn modelId="{B6FAEE78-C5EC-4CF5-A61C-F6C802720FDE}" srcId="{3C54F7A5-80C8-4AA5-A671-26CB0A8A9E3A}" destId="{D50350A7-35DE-4A8F-96A9-4F5536B70CCC}" srcOrd="0" destOrd="0" parTransId="{A5FE518F-054D-492C-BE54-072F95DB95D3}" sibTransId="{B5AADA20-7F18-4CB9-A69B-6B1C32C8E057}"/>
    <dgm:cxn modelId="{CB388701-D80A-4020-A7E3-F05FF2EA39D7}" srcId="{AF140C2D-E7FF-469F-963C-DBEA9EDA60BB}" destId="{2E61693F-8A77-4A50-A366-132E9C52259D}" srcOrd="0" destOrd="0" parTransId="{A9E71A1D-8325-487B-895F-724279542709}" sibTransId="{0CA7DA66-4601-4DEE-9600-1AA254A611A6}"/>
    <dgm:cxn modelId="{6917407F-82EB-4194-A0A2-9D16C66F8244}" srcId="{53CE2CF9-58B0-4CAE-9715-D5AEDD62B318}" destId="{7ECDEEBC-40F8-41EA-9F2E-9536C107B313}" srcOrd="1" destOrd="0" parTransId="{9CCDB630-7224-4A91-9154-C898A2568E8E}" sibTransId="{470F32CB-4F6B-456D-9722-53D0C2096508}"/>
    <dgm:cxn modelId="{1A44EDA9-966D-4C48-96BD-3C371F1FD50A}" type="presOf" srcId="{53CE2CF9-58B0-4CAE-9715-D5AEDD62B318}" destId="{009DAB58-5B38-47D7-A15B-2A4E524D8E81}" srcOrd="1" destOrd="0" presId="urn:microsoft.com/office/officeart/2005/8/layout/list1"/>
    <dgm:cxn modelId="{6FF7F81C-544D-4F5B-B23B-700087509535}" type="presOf" srcId="{3CA49870-6BA2-4A22-BA7D-962570D29F89}" destId="{524B9695-50B7-467E-84A7-71F4A2086F4F}" srcOrd="0" destOrd="1" presId="urn:microsoft.com/office/officeart/2005/8/layout/list1"/>
    <dgm:cxn modelId="{C6306160-4E10-4452-9500-51639FCBB3C1}" type="presParOf" srcId="{63EC6C76-C656-451E-BEF6-A2D4BE83F952}" destId="{8DF1ACAD-3AF8-4F21-8F6B-24878E9E3CD1}" srcOrd="0" destOrd="0" presId="urn:microsoft.com/office/officeart/2005/8/layout/list1"/>
    <dgm:cxn modelId="{4AE249FE-3ACE-45C0-BC34-9853E631C6F1}" type="presParOf" srcId="{8DF1ACAD-3AF8-4F21-8F6B-24878E9E3CD1}" destId="{163691A6-6F78-4FD7-8C0A-9A5B208535EB}" srcOrd="0" destOrd="0" presId="urn:microsoft.com/office/officeart/2005/8/layout/list1"/>
    <dgm:cxn modelId="{A38DB7E3-BD3C-4BF7-90AB-3305E9EBA807}" type="presParOf" srcId="{8DF1ACAD-3AF8-4F21-8F6B-24878E9E3CD1}" destId="{7C138F59-A85E-45F5-974E-8192E4B59FAD}" srcOrd="1" destOrd="0" presId="urn:microsoft.com/office/officeart/2005/8/layout/list1"/>
    <dgm:cxn modelId="{BD32A437-6501-4AB7-8312-D60718C34E07}" type="presParOf" srcId="{63EC6C76-C656-451E-BEF6-A2D4BE83F952}" destId="{EB547388-E485-4712-97D1-EB767D62C2E2}" srcOrd="1" destOrd="0" presId="urn:microsoft.com/office/officeart/2005/8/layout/list1"/>
    <dgm:cxn modelId="{D0EB44F5-35DC-4067-A71E-E197D6D1A5DA}" type="presParOf" srcId="{63EC6C76-C656-451E-BEF6-A2D4BE83F952}" destId="{524B9695-50B7-467E-84A7-71F4A2086F4F}" srcOrd="2" destOrd="0" presId="urn:microsoft.com/office/officeart/2005/8/layout/list1"/>
    <dgm:cxn modelId="{0BFAAA3C-2826-4528-8F58-3D6D7975B2CD}" type="presParOf" srcId="{63EC6C76-C656-451E-BEF6-A2D4BE83F952}" destId="{E3EDDE83-F904-4C2E-A6FA-270D475500AD}" srcOrd="3" destOrd="0" presId="urn:microsoft.com/office/officeart/2005/8/layout/list1"/>
    <dgm:cxn modelId="{F406D50C-FE76-401B-A827-BA7CC4C1C799}" type="presParOf" srcId="{63EC6C76-C656-451E-BEF6-A2D4BE83F952}" destId="{47DA7CD0-4371-4945-A249-E53D2F6F64D6}" srcOrd="4" destOrd="0" presId="urn:microsoft.com/office/officeart/2005/8/layout/list1"/>
    <dgm:cxn modelId="{7AA6C3E4-6B20-48B9-B003-C81BD1429D74}" type="presParOf" srcId="{47DA7CD0-4371-4945-A249-E53D2F6F64D6}" destId="{1878C713-3F99-43F9-A896-674D237C93B3}" srcOrd="0" destOrd="0" presId="urn:microsoft.com/office/officeart/2005/8/layout/list1"/>
    <dgm:cxn modelId="{CE63A440-C287-46AE-B890-C59208009002}" type="presParOf" srcId="{47DA7CD0-4371-4945-A249-E53D2F6F64D6}" destId="{009DAB58-5B38-47D7-A15B-2A4E524D8E81}" srcOrd="1" destOrd="0" presId="urn:microsoft.com/office/officeart/2005/8/layout/list1"/>
    <dgm:cxn modelId="{F95D42F1-2AE9-4A26-80AF-EF8DC0507D3F}" type="presParOf" srcId="{63EC6C76-C656-451E-BEF6-A2D4BE83F952}" destId="{8D3EDF96-BAC8-48AE-9D71-24D3224818B1}" srcOrd="5" destOrd="0" presId="urn:microsoft.com/office/officeart/2005/8/layout/list1"/>
    <dgm:cxn modelId="{846DA710-0D2A-4FCE-BE7E-8CF4EB0F4099}" type="presParOf" srcId="{63EC6C76-C656-451E-BEF6-A2D4BE83F952}" destId="{C7EA29A5-AB32-46E6-A7A7-276B1B57A612}" srcOrd="6" destOrd="0" presId="urn:microsoft.com/office/officeart/2005/8/layout/list1"/>
    <dgm:cxn modelId="{A676155C-2CE3-4BB9-9C68-51AF1C673EE6}" type="presParOf" srcId="{63EC6C76-C656-451E-BEF6-A2D4BE83F952}" destId="{5E9C7FBE-9EDC-4A3D-A938-F89C33345A7B}" srcOrd="7" destOrd="0" presId="urn:microsoft.com/office/officeart/2005/8/layout/list1"/>
    <dgm:cxn modelId="{FE11E661-B269-4B35-8BF3-115E334D5527}" type="presParOf" srcId="{63EC6C76-C656-451E-BEF6-A2D4BE83F952}" destId="{F3C2E5BE-51ED-49CF-939A-51A9C106673A}" srcOrd="8" destOrd="0" presId="urn:microsoft.com/office/officeart/2005/8/layout/list1"/>
    <dgm:cxn modelId="{23F1B7B8-655B-4537-8C6D-7AF0576D02D6}" type="presParOf" srcId="{F3C2E5BE-51ED-49CF-939A-51A9C106673A}" destId="{3D0F7555-A345-4830-A96A-56275DA0B6FF}" srcOrd="0" destOrd="0" presId="urn:microsoft.com/office/officeart/2005/8/layout/list1"/>
    <dgm:cxn modelId="{9E734D99-B32B-4325-BEE3-D8C095FAA7C2}" type="presParOf" srcId="{F3C2E5BE-51ED-49CF-939A-51A9C106673A}" destId="{DF9FA276-91FA-49BB-836E-7C1FE1282F87}" srcOrd="1" destOrd="0" presId="urn:microsoft.com/office/officeart/2005/8/layout/list1"/>
    <dgm:cxn modelId="{A43F82DC-F553-48A4-9B2E-1D04D267EB78}" type="presParOf" srcId="{63EC6C76-C656-451E-BEF6-A2D4BE83F952}" destId="{3A42509D-0AE8-4F5F-8076-D38228F3A69C}" srcOrd="9" destOrd="0" presId="urn:microsoft.com/office/officeart/2005/8/layout/list1"/>
    <dgm:cxn modelId="{BC417CA7-73D1-4AF3-BCE4-EB86D23383B2}" type="presParOf" srcId="{63EC6C76-C656-451E-BEF6-A2D4BE83F952}" destId="{063E0047-F78E-4656-B617-FE5DEB9D52BC}" srcOrd="10" destOrd="0" presId="urn:microsoft.com/office/officeart/2005/8/layout/lis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A2DD55E-1F18-4774-AD00-ABC599E2F412}" type="doc">
      <dgm:prSet loTypeId="urn:microsoft.com/office/officeart/2005/8/layout/pyramid2" loCatId="pyramid" qsTypeId="urn:microsoft.com/office/officeart/2005/8/quickstyle/3d2" qsCatId="3D" csTypeId="urn:microsoft.com/office/officeart/2005/8/colors/accent2_2" csCatId="accent2" phldr="1"/>
      <dgm:spPr/>
    </dgm:pt>
    <dgm:pt modelId="{FE949C6C-D26C-4602-8D91-4C6BBD9DE430}">
      <dgm:prSet custT="1"/>
      <dgm:spPr/>
      <dgm:t>
        <a:bodyPr/>
        <a:lstStyle/>
        <a:p>
          <a:pPr algn="l"/>
          <a:r>
            <a:rPr lang="bg-BG" sz="1600" dirty="0" smtClean="0">
              <a:solidFill>
                <a:srgbClr val="8A0000"/>
              </a:solidFill>
              <a:latin typeface="Sylfaen" pitchFamily="18" charset="0"/>
            </a:rPr>
            <a:t>Първокачествени характеристики на самите проекти/ сгради </a:t>
          </a:r>
          <a:endParaRPr lang="bg-BG" sz="1600" dirty="0">
            <a:solidFill>
              <a:srgbClr val="8A0000"/>
            </a:solidFill>
            <a:latin typeface="Sylfaen" pitchFamily="18" charset="0"/>
          </a:endParaRPr>
        </a:p>
      </dgm:t>
    </dgm:pt>
    <dgm:pt modelId="{A3C6397A-6C43-4D4D-A279-021E0C2313A6}" type="parTrans" cxnId="{C3A0656F-683F-4F4C-B3C6-46EE1EAE5F2B}">
      <dgm:prSet/>
      <dgm:spPr/>
      <dgm:t>
        <a:bodyPr/>
        <a:lstStyle/>
        <a:p>
          <a:endParaRPr lang="bg-BG"/>
        </a:p>
      </dgm:t>
    </dgm:pt>
    <dgm:pt modelId="{A6009A7C-5949-4C6B-A357-37E2B1E32FF9}" type="sibTrans" cxnId="{C3A0656F-683F-4F4C-B3C6-46EE1EAE5F2B}">
      <dgm:prSet/>
      <dgm:spPr/>
      <dgm:t>
        <a:bodyPr/>
        <a:lstStyle/>
        <a:p>
          <a:endParaRPr lang="bg-BG"/>
        </a:p>
      </dgm:t>
    </dgm:pt>
    <dgm:pt modelId="{1D18B684-1891-4E56-AFE6-E5E5F1B9E40F}">
      <dgm:prSet custT="1"/>
      <dgm:spPr/>
      <dgm:t>
        <a:bodyPr/>
        <a:lstStyle/>
        <a:p>
          <a:pPr algn="l"/>
          <a:r>
            <a:rPr lang="bg-BG" sz="1600" smtClean="0">
              <a:solidFill>
                <a:srgbClr val="8A0000"/>
              </a:solidFill>
              <a:latin typeface="Sylfaen" pitchFamily="18" charset="0"/>
            </a:rPr>
            <a:t>Технологични решения</a:t>
          </a:r>
          <a:endParaRPr lang="bg-BG" sz="1600" dirty="0" smtClean="0">
            <a:solidFill>
              <a:srgbClr val="8A0000"/>
            </a:solidFill>
            <a:latin typeface="Sylfaen" pitchFamily="18" charset="0"/>
          </a:endParaRPr>
        </a:p>
      </dgm:t>
    </dgm:pt>
    <dgm:pt modelId="{7C817C11-8D77-4DA1-9971-84D4117EAAF7}" type="parTrans" cxnId="{465551B7-0CE0-42F8-885E-07B33E38AC41}">
      <dgm:prSet/>
      <dgm:spPr/>
      <dgm:t>
        <a:bodyPr/>
        <a:lstStyle/>
        <a:p>
          <a:endParaRPr lang="bg-BG"/>
        </a:p>
      </dgm:t>
    </dgm:pt>
    <dgm:pt modelId="{E698F0D4-865A-405F-93F4-03FFB9F5D893}" type="sibTrans" cxnId="{465551B7-0CE0-42F8-885E-07B33E38AC41}">
      <dgm:prSet/>
      <dgm:spPr/>
      <dgm:t>
        <a:bodyPr/>
        <a:lstStyle/>
        <a:p>
          <a:endParaRPr lang="bg-BG"/>
        </a:p>
      </dgm:t>
    </dgm:pt>
    <dgm:pt modelId="{A49110C1-0C1A-47BE-9320-1D85A1F8B528}">
      <dgm:prSet custT="1"/>
      <dgm:spPr/>
      <dgm:t>
        <a:bodyPr/>
        <a:lstStyle/>
        <a:p>
          <a:pPr algn="l"/>
          <a:r>
            <a:rPr lang="bg-BG" sz="1600" dirty="0" smtClean="0">
              <a:solidFill>
                <a:srgbClr val="8A0000"/>
              </a:solidFill>
              <a:latin typeface="Sylfaen" pitchFamily="18" charset="0"/>
            </a:rPr>
            <a:t>Стабилни и </a:t>
          </a:r>
          <a:r>
            <a:rPr lang="bg-BG" sz="1600" dirty="0" smtClean="0">
              <a:solidFill>
                <a:srgbClr val="8A0000"/>
              </a:solidFill>
              <a:latin typeface="Sylfaen" pitchFamily="18" charset="0"/>
            </a:rPr>
            <a:t>дългосрочни отношения с наематели</a:t>
          </a:r>
          <a:endParaRPr lang="bg-BG" sz="1600" dirty="0">
            <a:latin typeface="Sylfaen" pitchFamily="18" charset="0"/>
          </a:endParaRPr>
        </a:p>
      </dgm:t>
    </dgm:pt>
    <dgm:pt modelId="{FE6FE813-1273-4CE6-B4BE-F613DACAD80D}" type="parTrans" cxnId="{0D20CB07-C9DF-49A7-8BB7-C3802135DBE6}">
      <dgm:prSet/>
      <dgm:spPr/>
      <dgm:t>
        <a:bodyPr/>
        <a:lstStyle/>
        <a:p>
          <a:endParaRPr lang="bg-BG"/>
        </a:p>
      </dgm:t>
    </dgm:pt>
    <dgm:pt modelId="{458C0590-D54E-45B9-9D29-C175A11CA276}" type="sibTrans" cxnId="{0D20CB07-C9DF-49A7-8BB7-C3802135DBE6}">
      <dgm:prSet/>
      <dgm:spPr/>
      <dgm:t>
        <a:bodyPr/>
        <a:lstStyle/>
        <a:p>
          <a:endParaRPr lang="bg-BG"/>
        </a:p>
      </dgm:t>
    </dgm:pt>
    <dgm:pt modelId="{7C26F724-0332-4915-9CC1-823721C136CD}">
      <dgm:prSet custT="1"/>
      <dgm:spPr/>
      <dgm:t>
        <a:bodyPr/>
        <a:lstStyle/>
        <a:p>
          <a:pPr algn="l"/>
          <a:r>
            <a:rPr lang="bg-BG" sz="1600" dirty="0" smtClean="0">
              <a:solidFill>
                <a:srgbClr val="8A0000"/>
              </a:solidFill>
              <a:latin typeface="Sylfaen" pitchFamily="18" charset="0"/>
            </a:rPr>
            <a:t>Висока заетост </a:t>
          </a:r>
          <a:r>
            <a:rPr lang="bg-BG" sz="1600" dirty="0" smtClean="0">
              <a:solidFill>
                <a:srgbClr val="8A0000"/>
              </a:solidFill>
              <a:latin typeface="Sylfaen" pitchFamily="18" charset="0"/>
            </a:rPr>
            <a:t>на площите</a:t>
          </a:r>
          <a:endParaRPr lang="bg-BG" sz="1600" dirty="0"/>
        </a:p>
      </dgm:t>
    </dgm:pt>
    <dgm:pt modelId="{F15AFBC0-F24A-4D35-AFD5-2D9EA4261FCA}" type="parTrans" cxnId="{83C2A2C5-E64E-4628-A686-561457FF4237}">
      <dgm:prSet/>
      <dgm:spPr/>
      <dgm:t>
        <a:bodyPr/>
        <a:lstStyle/>
        <a:p>
          <a:endParaRPr lang="bg-BG"/>
        </a:p>
      </dgm:t>
    </dgm:pt>
    <dgm:pt modelId="{EC6A92CD-1F61-4C27-913E-EBC720411787}" type="sibTrans" cxnId="{83C2A2C5-E64E-4628-A686-561457FF4237}">
      <dgm:prSet/>
      <dgm:spPr/>
      <dgm:t>
        <a:bodyPr/>
        <a:lstStyle/>
        <a:p>
          <a:endParaRPr lang="bg-BG"/>
        </a:p>
      </dgm:t>
    </dgm:pt>
    <dgm:pt modelId="{111A42E5-C3A3-4C92-BCE7-3177BE20F110}">
      <dgm:prSet custT="1"/>
      <dgm:spPr/>
      <dgm:t>
        <a:bodyPr/>
        <a:lstStyle/>
        <a:p>
          <a:pPr algn="l"/>
          <a:r>
            <a:rPr lang="bg-BG" sz="1600" smtClean="0">
              <a:solidFill>
                <a:srgbClr val="8A0000"/>
              </a:solidFill>
              <a:latin typeface="Sylfaen" pitchFamily="18" charset="0"/>
            </a:rPr>
            <a:t>Реалистични наеми</a:t>
          </a:r>
          <a:endParaRPr lang="bg-BG" sz="1600" dirty="0">
            <a:latin typeface="Sylfaen" pitchFamily="18" charset="0"/>
          </a:endParaRPr>
        </a:p>
      </dgm:t>
    </dgm:pt>
    <dgm:pt modelId="{977657C6-28C2-4375-AEA0-B20735D3FD41}" type="parTrans" cxnId="{AC351976-DAFD-411A-BDC9-EE122DC1F6BC}">
      <dgm:prSet/>
      <dgm:spPr/>
      <dgm:t>
        <a:bodyPr/>
        <a:lstStyle/>
        <a:p>
          <a:endParaRPr lang="bg-BG"/>
        </a:p>
      </dgm:t>
    </dgm:pt>
    <dgm:pt modelId="{88E2B0EA-ED1D-440F-B82E-8D22E4EF50C0}" type="sibTrans" cxnId="{AC351976-DAFD-411A-BDC9-EE122DC1F6BC}">
      <dgm:prSet/>
      <dgm:spPr/>
      <dgm:t>
        <a:bodyPr/>
        <a:lstStyle/>
        <a:p>
          <a:endParaRPr lang="bg-BG"/>
        </a:p>
      </dgm:t>
    </dgm:pt>
    <dgm:pt modelId="{91F2C336-18DD-4128-8334-5AFBF4201C4E}">
      <dgm:prSet custT="1"/>
      <dgm:spPr/>
      <dgm:t>
        <a:bodyPr/>
        <a:lstStyle/>
        <a:p>
          <a:pPr algn="l"/>
          <a:r>
            <a:rPr lang="bg-BG" sz="1600" dirty="0" smtClean="0">
              <a:solidFill>
                <a:srgbClr val="8A0000"/>
              </a:solidFill>
              <a:latin typeface="Sylfaen" pitchFamily="18" charset="0"/>
            </a:rPr>
            <a:t>Сигурност на </a:t>
          </a:r>
          <a:r>
            <a:rPr lang="bg-BG" sz="1600" dirty="0" smtClean="0">
              <a:solidFill>
                <a:srgbClr val="8A0000"/>
              </a:solidFill>
              <a:latin typeface="Sylfaen" pitchFamily="18" charset="0"/>
            </a:rPr>
            <a:t>генерираните парични потоци</a:t>
          </a:r>
        </a:p>
      </dgm:t>
    </dgm:pt>
    <dgm:pt modelId="{74E72F02-3571-4381-AB04-B0DA9EAC4312}" type="parTrans" cxnId="{E0551611-31DC-4C04-885E-EE2C5678E975}">
      <dgm:prSet/>
      <dgm:spPr/>
      <dgm:t>
        <a:bodyPr/>
        <a:lstStyle/>
        <a:p>
          <a:endParaRPr lang="bg-BG"/>
        </a:p>
      </dgm:t>
    </dgm:pt>
    <dgm:pt modelId="{F3B39970-9875-49E1-8B37-54DF40DF4642}" type="sibTrans" cxnId="{E0551611-31DC-4C04-885E-EE2C5678E975}">
      <dgm:prSet/>
      <dgm:spPr/>
      <dgm:t>
        <a:bodyPr/>
        <a:lstStyle/>
        <a:p>
          <a:endParaRPr lang="bg-BG"/>
        </a:p>
      </dgm:t>
    </dgm:pt>
    <dgm:pt modelId="{FD6F1FD9-D671-4408-8B70-365A65CBC7D0}" type="pres">
      <dgm:prSet presAssocID="{DA2DD55E-1F18-4774-AD00-ABC599E2F412}" presName="compositeShape" presStyleCnt="0">
        <dgm:presLayoutVars>
          <dgm:dir/>
          <dgm:resizeHandles/>
        </dgm:presLayoutVars>
      </dgm:prSet>
      <dgm:spPr/>
    </dgm:pt>
    <dgm:pt modelId="{F0032902-D9AB-4E60-A644-A721437632C6}" type="pres">
      <dgm:prSet presAssocID="{DA2DD55E-1F18-4774-AD00-ABC599E2F412}" presName="pyramid" presStyleLbl="node1" presStyleIdx="0" presStyleCnt="1" custLinFactNeighborX="-7924"/>
      <dgm:spPr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rgbClr val="C00000"/>
            </a:gs>
          </a:gsLst>
        </a:gradFill>
      </dgm:spPr>
    </dgm:pt>
    <dgm:pt modelId="{3DABCD88-C5CA-47D9-9D08-54E3D431DE44}" type="pres">
      <dgm:prSet presAssocID="{DA2DD55E-1F18-4774-AD00-ABC599E2F412}" presName="theList" presStyleCnt="0"/>
      <dgm:spPr/>
    </dgm:pt>
    <dgm:pt modelId="{402ED22E-1536-4067-B266-CEF6937BEA5E}" type="pres">
      <dgm:prSet presAssocID="{FE949C6C-D26C-4602-8D91-4C6BBD9DE430}" presName="aNode" presStyleLbl="fgAcc1" presStyleIdx="0" presStyleCnt="6" custScaleX="203393" custLinFactNeighborX="17151" custLinFactNeighborY="53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BC97B6-6362-48D7-9225-B6744A30E7EA}" type="pres">
      <dgm:prSet presAssocID="{FE949C6C-D26C-4602-8D91-4C6BBD9DE430}" presName="aSpace" presStyleCnt="0"/>
      <dgm:spPr/>
    </dgm:pt>
    <dgm:pt modelId="{F33846EE-055B-4AC9-9806-71D42B8D7D63}" type="pres">
      <dgm:prSet presAssocID="{1D18B684-1891-4E56-AFE6-E5E5F1B9E40F}" presName="aNode" presStyleLbl="fgAcc1" presStyleIdx="1" presStyleCnt="6" custScaleX="203393" custLinFactNeighborX="17151" custLinFactNeighborY="53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E74682-4F68-4DFD-B773-6A39FF0C5B63}" type="pres">
      <dgm:prSet presAssocID="{1D18B684-1891-4E56-AFE6-E5E5F1B9E40F}" presName="aSpace" presStyleCnt="0"/>
      <dgm:spPr/>
    </dgm:pt>
    <dgm:pt modelId="{C3681F98-0931-4378-8A5C-B07D44C8DCA6}" type="pres">
      <dgm:prSet presAssocID="{A49110C1-0C1A-47BE-9320-1D85A1F8B528}" presName="aNode" presStyleLbl="fgAcc1" presStyleIdx="2" presStyleCnt="6" custScaleX="203393" custLinFactNeighborX="17151" custLinFactNeighborY="53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08C921-A3C6-4B40-B118-C5462E7A5A28}" type="pres">
      <dgm:prSet presAssocID="{A49110C1-0C1A-47BE-9320-1D85A1F8B528}" presName="aSpace" presStyleCnt="0"/>
      <dgm:spPr/>
    </dgm:pt>
    <dgm:pt modelId="{8438FE9A-EE03-473B-AA07-188F08F0B8DD}" type="pres">
      <dgm:prSet presAssocID="{7C26F724-0332-4915-9CC1-823721C136CD}" presName="aNode" presStyleLbl="fgAcc1" presStyleIdx="3" presStyleCnt="6" custScaleX="203393" custLinFactNeighborX="17151" custLinFactNeighborY="53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660089-109A-49AC-A974-0BFC12240E1B}" type="pres">
      <dgm:prSet presAssocID="{7C26F724-0332-4915-9CC1-823721C136CD}" presName="aSpace" presStyleCnt="0"/>
      <dgm:spPr/>
    </dgm:pt>
    <dgm:pt modelId="{924433EA-D9AB-4158-A1DA-57B24A327E6E}" type="pres">
      <dgm:prSet presAssocID="{111A42E5-C3A3-4C92-BCE7-3177BE20F110}" presName="aNode" presStyleLbl="fgAcc1" presStyleIdx="4" presStyleCnt="6" custScaleX="203393" custLinFactNeighborX="17151" custLinFactNeighborY="53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F77C9E-358A-47F7-ABFE-F9AC8A2024F1}" type="pres">
      <dgm:prSet presAssocID="{111A42E5-C3A3-4C92-BCE7-3177BE20F110}" presName="aSpace" presStyleCnt="0"/>
      <dgm:spPr/>
    </dgm:pt>
    <dgm:pt modelId="{89E7A4ED-6978-405F-9495-B03A8248CCDA}" type="pres">
      <dgm:prSet presAssocID="{91F2C336-18DD-4128-8334-5AFBF4201C4E}" presName="aNode" presStyleLbl="fgAcc1" presStyleIdx="5" presStyleCnt="6" custScaleX="203393" custLinFactNeighborX="17151" custLinFactNeighborY="539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3F9E1A-2E19-4F10-A1DC-7F423A628D8C}" type="pres">
      <dgm:prSet presAssocID="{91F2C336-18DD-4128-8334-5AFBF4201C4E}" presName="aSpace" presStyleCnt="0"/>
      <dgm:spPr/>
    </dgm:pt>
  </dgm:ptLst>
  <dgm:cxnLst>
    <dgm:cxn modelId="{A52F725E-EC2A-4853-B8FA-0C06995F413B}" type="presOf" srcId="{1D18B684-1891-4E56-AFE6-E5E5F1B9E40F}" destId="{F33846EE-055B-4AC9-9806-71D42B8D7D63}" srcOrd="0" destOrd="0" presId="urn:microsoft.com/office/officeart/2005/8/layout/pyramid2"/>
    <dgm:cxn modelId="{F19280EF-1420-419F-AC74-3BC94EA53F24}" type="presOf" srcId="{111A42E5-C3A3-4C92-BCE7-3177BE20F110}" destId="{924433EA-D9AB-4158-A1DA-57B24A327E6E}" srcOrd="0" destOrd="0" presId="urn:microsoft.com/office/officeart/2005/8/layout/pyramid2"/>
    <dgm:cxn modelId="{5EFB0623-2A44-4E8D-A1C2-70B528FCAE99}" type="presOf" srcId="{A49110C1-0C1A-47BE-9320-1D85A1F8B528}" destId="{C3681F98-0931-4378-8A5C-B07D44C8DCA6}" srcOrd="0" destOrd="0" presId="urn:microsoft.com/office/officeart/2005/8/layout/pyramid2"/>
    <dgm:cxn modelId="{18CE99D5-4959-48F9-B75A-37571A7C2B08}" type="presOf" srcId="{91F2C336-18DD-4128-8334-5AFBF4201C4E}" destId="{89E7A4ED-6978-405F-9495-B03A8248CCDA}" srcOrd="0" destOrd="0" presId="urn:microsoft.com/office/officeart/2005/8/layout/pyramid2"/>
    <dgm:cxn modelId="{AC351976-DAFD-411A-BDC9-EE122DC1F6BC}" srcId="{DA2DD55E-1F18-4774-AD00-ABC599E2F412}" destId="{111A42E5-C3A3-4C92-BCE7-3177BE20F110}" srcOrd="4" destOrd="0" parTransId="{977657C6-28C2-4375-AEA0-B20735D3FD41}" sibTransId="{88E2B0EA-ED1D-440F-B82E-8D22E4EF50C0}"/>
    <dgm:cxn modelId="{429A4A04-F2D7-42ED-8BB5-7EBB5BC6ED2D}" type="presOf" srcId="{DA2DD55E-1F18-4774-AD00-ABC599E2F412}" destId="{FD6F1FD9-D671-4408-8B70-365A65CBC7D0}" srcOrd="0" destOrd="0" presId="urn:microsoft.com/office/officeart/2005/8/layout/pyramid2"/>
    <dgm:cxn modelId="{E0551611-31DC-4C04-885E-EE2C5678E975}" srcId="{DA2DD55E-1F18-4774-AD00-ABC599E2F412}" destId="{91F2C336-18DD-4128-8334-5AFBF4201C4E}" srcOrd="5" destOrd="0" parTransId="{74E72F02-3571-4381-AB04-B0DA9EAC4312}" sibTransId="{F3B39970-9875-49E1-8B37-54DF40DF4642}"/>
    <dgm:cxn modelId="{83C2A2C5-E64E-4628-A686-561457FF4237}" srcId="{DA2DD55E-1F18-4774-AD00-ABC599E2F412}" destId="{7C26F724-0332-4915-9CC1-823721C136CD}" srcOrd="3" destOrd="0" parTransId="{F15AFBC0-F24A-4D35-AFD5-2D9EA4261FCA}" sibTransId="{EC6A92CD-1F61-4C27-913E-EBC720411787}"/>
    <dgm:cxn modelId="{B70C42F0-2AC2-4CDF-973F-F11709E4A4BA}" type="presOf" srcId="{FE949C6C-D26C-4602-8D91-4C6BBD9DE430}" destId="{402ED22E-1536-4067-B266-CEF6937BEA5E}" srcOrd="0" destOrd="0" presId="urn:microsoft.com/office/officeart/2005/8/layout/pyramid2"/>
    <dgm:cxn modelId="{C3A0656F-683F-4F4C-B3C6-46EE1EAE5F2B}" srcId="{DA2DD55E-1F18-4774-AD00-ABC599E2F412}" destId="{FE949C6C-D26C-4602-8D91-4C6BBD9DE430}" srcOrd="0" destOrd="0" parTransId="{A3C6397A-6C43-4D4D-A279-021E0C2313A6}" sibTransId="{A6009A7C-5949-4C6B-A357-37E2B1E32FF9}"/>
    <dgm:cxn modelId="{0D20CB07-C9DF-49A7-8BB7-C3802135DBE6}" srcId="{DA2DD55E-1F18-4774-AD00-ABC599E2F412}" destId="{A49110C1-0C1A-47BE-9320-1D85A1F8B528}" srcOrd="2" destOrd="0" parTransId="{FE6FE813-1273-4CE6-B4BE-F613DACAD80D}" sibTransId="{458C0590-D54E-45B9-9D29-C175A11CA276}"/>
    <dgm:cxn modelId="{AC9A0242-12BD-47A7-A2C2-4FCB15B94BF7}" type="presOf" srcId="{7C26F724-0332-4915-9CC1-823721C136CD}" destId="{8438FE9A-EE03-473B-AA07-188F08F0B8DD}" srcOrd="0" destOrd="0" presId="urn:microsoft.com/office/officeart/2005/8/layout/pyramid2"/>
    <dgm:cxn modelId="{465551B7-0CE0-42F8-885E-07B33E38AC41}" srcId="{DA2DD55E-1F18-4774-AD00-ABC599E2F412}" destId="{1D18B684-1891-4E56-AFE6-E5E5F1B9E40F}" srcOrd="1" destOrd="0" parTransId="{7C817C11-8D77-4DA1-9971-84D4117EAAF7}" sibTransId="{E698F0D4-865A-405F-93F4-03FFB9F5D893}"/>
    <dgm:cxn modelId="{D19F63B7-1161-4C3F-84B1-4AC08AD06B86}" type="presParOf" srcId="{FD6F1FD9-D671-4408-8B70-365A65CBC7D0}" destId="{F0032902-D9AB-4E60-A644-A721437632C6}" srcOrd="0" destOrd="0" presId="urn:microsoft.com/office/officeart/2005/8/layout/pyramid2"/>
    <dgm:cxn modelId="{5E50075B-2DAF-4502-BE29-4AA669F736F2}" type="presParOf" srcId="{FD6F1FD9-D671-4408-8B70-365A65CBC7D0}" destId="{3DABCD88-C5CA-47D9-9D08-54E3D431DE44}" srcOrd="1" destOrd="0" presId="urn:microsoft.com/office/officeart/2005/8/layout/pyramid2"/>
    <dgm:cxn modelId="{86292268-A99B-4B70-A233-4862D97C36DE}" type="presParOf" srcId="{3DABCD88-C5CA-47D9-9D08-54E3D431DE44}" destId="{402ED22E-1536-4067-B266-CEF6937BEA5E}" srcOrd="0" destOrd="0" presId="urn:microsoft.com/office/officeart/2005/8/layout/pyramid2"/>
    <dgm:cxn modelId="{D8197924-4FA9-4FEF-820C-00AF38FCD318}" type="presParOf" srcId="{3DABCD88-C5CA-47D9-9D08-54E3D431DE44}" destId="{F7BC97B6-6362-48D7-9225-B6744A30E7EA}" srcOrd="1" destOrd="0" presId="urn:microsoft.com/office/officeart/2005/8/layout/pyramid2"/>
    <dgm:cxn modelId="{EB2B56CC-F901-44DB-9549-68A5E36C3788}" type="presParOf" srcId="{3DABCD88-C5CA-47D9-9D08-54E3D431DE44}" destId="{F33846EE-055B-4AC9-9806-71D42B8D7D63}" srcOrd="2" destOrd="0" presId="urn:microsoft.com/office/officeart/2005/8/layout/pyramid2"/>
    <dgm:cxn modelId="{BF10442E-5B09-48A9-91FF-5C0A900E818D}" type="presParOf" srcId="{3DABCD88-C5CA-47D9-9D08-54E3D431DE44}" destId="{ACE74682-4F68-4DFD-B773-6A39FF0C5B63}" srcOrd="3" destOrd="0" presId="urn:microsoft.com/office/officeart/2005/8/layout/pyramid2"/>
    <dgm:cxn modelId="{28F2DBC0-120F-4A1C-988B-9F22B661110C}" type="presParOf" srcId="{3DABCD88-C5CA-47D9-9D08-54E3D431DE44}" destId="{C3681F98-0931-4378-8A5C-B07D44C8DCA6}" srcOrd="4" destOrd="0" presId="urn:microsoft.com/office/officeart/2005/8/layout/pyramid2"/>
    <dgm:cxn modelId="{71AA036A-7E58-44FC-BD80-E8D6167B1DD6}" type="presParOf" srcId="{3DABCD88-C5CA-47D9-9D08-54E3D431DE44}" destId="{D308C921-A3C6-4B40-B118-C5462E7A5A28}" srcOrd="5" destOrd="0" presId="urn:microsoft.com/office/officeart/2005/8/layout/pyramid2"/>
    <dgm:cxn modelId="{0AEC5D39-80AF-4B8E-96CB-2E60E1A3F07F}" type="presParOf" srcId="{3DABCD88-C5CA-47D9-9D08-54E3D431DE44}" destId="{8438FE9A-EE03-473B-AA07-188F08F0B8DD}" srcOrd="6" destOrd="0" presId="urn:microsoft.com/office/officeart/2005/8/layout/pyramid2"/>
    <dgm:cxn modelId="{0EFEC68B-AF45-4779-A06F-E898F0FF40CB}" type="presParOf" srcId="{3DABCD88-C5CA-47D9-9D08-54E3D431DE44}" destId="{F2660089-109A-49AC-A974-0BFC12240E1B}" srcOrd="7" destOrd="0" presId="urn:microsoft.com/office/officeart/2005/8/layout/pyramid2"/>
    <dgm:cxn modelId="{E75C4463-338C-4768-9FE2-D00B5CC030F3}" type="presParOf" srcId="{3DABCD88-C5CA-47D9-9D08-54E3D431DE44}" destId="{924433EA-D9AB-4158-A1DA-57B24A327E6E}" srcOrd="8" destOrd="0" presId="urn:microsoft.com/office/officeart/2005/8/layout/pyramid2"/>
    <dgm:cxn modelId="{0AC20E36-8937-45A7-A1DB-12253A63458C}" type="presParOf" srcId="{3DABCD88-C5CA-47D9-9D08-54E3D431DE44}" destId="{44F77C9E-358A-47F7-ABFE-F9AC8A2024F1}" srcOrd="9" destOrd="0" presId="urn:microsoft.com/office/officeart/2005/8/layout/pyramid2"/>
    <dgm:cxn modelId="{52EAA0A6-C982-49F4-9FCE-A439307663BF}" type="presParOf" srcId="{3DABCD88-C5CA-47D9-9D08-54E3D431DE44}" destId="{89E7A4ED-6978-405F-9495-B03A8248CCDA}" srcOrd="10" destOrd="0" presId="urn:microsoft.com/office/officeart/2005/8/layout/pyramid2"/>
    <dgm:cxn modelId="{72D299C9-681B-44B5-9677-1B4015E84DDC}" type="presParOf" srcId="{3DABCD88-C5CA-47D9-9D08-54E3D431DE44}" destId="{9A3F9E1A-2E19-4F10-A1DC-7F423A628D8C}" srcOrd="11" destOrd="0" presId="urn:microsoft.com/office/officeart/2005/8/layout/pyramid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27BD1A-7F3E-46B8-BA40-35688AEB6BC1}" type="doc">
      <dgm:prSet loTypeId="urn:microsoft.com/office/officeart/2005/8/layout/radial6" loCatId="cycle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bg-BG"/>
        </a:p>
      </dgm:t>
    </dgm:pt>
    <dgm:pt modelId="{763BEF41-0CF6-41C3-8F56-7791F9D4471D}">
      <dgm:prSet phldrT="[Текст]" custT="1"/>
      <dgm:spPr/>
      <dgm:t>
        <a:bodyPr/>
        <a:lstStyle/>
        <a:p>
          <a:r>
            <a:rPr lang="bg-BG" sz="1200" b="1" dirty="0" smtClean="0">
              <a:solidFill>
                <a:schemeClr val="tx1"/>
              </a:solidFill>
            </a:rPr>
            <a:t>Недвижим имот</a:t>
          </a:r>
          <a:endParaRPr lang="bg-BG" sz="1200" b="1" dirty="0">
            <a:solidFill>
              <a:schemeClr val="tx1"/>
            </a:solidFill>
          </a:endParaRPr>
        </a:p>
      </dgm:t>
    </dgm:pt>
    <dgm:pt modelId="{59AFC2D5-685C-433F-85BA-F2D821041D87}" type="parTrans" cxnId="{BE75479A-1598-4A08-A71D-F5669D276325}">
      <dgm:prSet/>
      <dgm:spPr/>
      <dgm:t>
        <a:bodyPr/>
        <a:lstStyle/>
        <a:p>
          <a:endParaRPr lang="bg-BG"/>
        </a:p>
      </dgm:t>
    </dgm:pt>
    <dgm:pt modelId="{8F5D9D93-4546-4009-92A1-DC4E547124A7}" type="sibTrans" cxnId="{BE75479A-1598-4A08-A71D-F5669D276325}">
      <dgm:prSet/>
      <dgm:spPr/>
      <dgm:t>
        <a:bodyPr/>
        <a:lstStyle/>
        <a:p>
          <a:endParaRPr lang="bg-BG"/>
        </a:p>
      </dgm:t>
    </dgm:pt>
    <dgm:pt modelId="{4BEF9B87-36C5-4895-B438-6EA722FFF86A}">
      <dgm:prSet phldrT="[Текст]" custT="1"/>
      <dgm:spPr/>
      <dgm:t>
        <a:bodyPr/>
        <a:lstStyle/>
        <a:p>
          <a:r>
            <a:rPr lang="bg-BG" sz="1200" b="1" dirty="0" smtClean="0">
              <a:solidFill>
                <a:schemeClr val="tx1"/>
              </a:solidFill>
            </a:rPr>
            <a:t>Предишен собственик - наемател</a:t>
          </a:r>
          <a:endParaRPr lang="bg-BG" sz="1200" b="1" dirty="0">
            <a:solidFill>
              <a:schemeClr val="tx1"/>
            </a:solidFill>
          </a:endParaRPr>
        </a:p>
      </dgm:t>
    </dgm:pt>
    <dgm:pt modelId="{7C96C0C3-DE16-42C6-9056-18DFFB271B61}" type="parTrans" cxnId="{ECBC1C6E-A6E3-42D3-8B93-21A5141CB9D5}">
      <dgm:prSet/>
      <dgm:spPr/>
      <dgm:t>
        <a:bodyPr/>
        <a:lstStyle/>
        <a:p>
          <a:endParaRPr lang="bg-BG"/>
        </a:p>
      </dgm:t>
    </dgm:pt>
    <dgm:pt modelId="{461AADD8-78AD-4497-97DE-8068CD0E8CE1}" type="sibTrans" cxnId="{ECBC1C6E-A6E3-42D3-8B93-21A5141CB9D5}">
      <dgm:prSet/>
      <dgm:spPr/>
      <dgm:t>
        <a:bodyPr/>
        <a:lstStyle/>
        <a:p>
          <a:endParaRPr lang="bg-BG"/>
        </a:p>
      </dgm:t>
    </dgm:pt>
    <dgm:pt modelId="{4E89C23E-CFC5-48E5-B687-421164F487CF}">
      <dgm:prSet phldrT="[Текст]" custT="1"/>
      <dgm:spPr/>
      <dgm:t>
        <a:bodyPr/>
        <a:lstStyle/>
        <a:p>
          <a:r>
            <a:rPr lang="bg-BG" sz="1200" b="1" dirty="0" smtClean="0">
              <a:solidFill>
                <a:schemeClr val="tx1"/>
              </a:solidFill>
            </a:rPr>
            <a:t>Инвеститор  - наемодател</a:t>
          </a:r>
          <a:endParaRPr lang="bg-BG" sz="1200" b="1" dirty="0">
            <a:solidFill>
              <a:schemeClr val="tx1"/>
            </a:solidFill>
          </a:endParaRPr>
        </a:p>
      </dgm:t>
    </dgm:pt>
    <dgm:pt modelId="{7F031CFA-E7F7-4BF9-83D7-7DB3AEE3C9A0}" type="parTrans" cxnId="{06F7B014-D0AF-4958-BDFB-BF739A6A54BD}">
      <dgm:prSet/>
      <dgm:spPr/>
      <dgm:t>
        <a:bodyPr/>
        <a:lstStyle/>
        <a:p>
          <a:endParaRPr lang="bg-BG"/>
        </a:p>
      </dgm:t>
    </dgm:pt>
    <dgm:pt modelId="{C5414525-59E2-433B-84FF-BA3596A1BE3B}" type="sibTrans" cxnId="{06F7B014-D0AF-4958-BDFB-BF739A6A54BD}">
      <dgm:prSet/>
      <dgm:spPr/>
      <dgm:t>
        <a:bodyPr/>
        <a:lstStyle/>
        <a:p>
          <a:endParaRPr lang="bg-BG"/>
        </a:p>
      </dgm:t>
    </dgm:pt>
    <dgm:pt modelId="{327E227D-45E8-41DB-831D-F51B74F5088B}" type="pres">
      <dgm:prSet presAssocID="{E027BD1A-7F3E-46B8-BA40-35688AEB6BC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A69283EC-E414-43B8-89B9-5563693403CD}" type="pres">
      <dgm:prSet presAssocID="{763BEF41-0CF6-41C3-8F56-7791F9D4471D}" presName="centerShape" presStyleLbl="node0" presStyleIdx="0" presStyleCnt="1" custScaleY="66153" custLinFactNeighborY="1122"/>
      <dgm:spPr/>
      <dgm:t>
        <a:bodyPr/>
        <a:lstStyle/>
        <a:p>
          <a:endParaRPr lang="bg-BG"/>
        </a:p>
      </dgm:t>
    </dgm:pt>
    <dgm:pt modelId="{84D719C9-16F5-4F4A-AC79-EE7EAEE1B745}" type="pres">
      <dgm:prSet presAssocID="{4BEF9B87-36C5-4895-B438-6EA722FFF86A}" presName="node" presStyleLbl="node1" presStyleIdx="0" presStyleCnt="2" custScaleX="179506" custRadScaleRad="149193" custRadScaleInc="-15274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1AD24F16-80C8-4787-AC46-DA245CD548A6}" type="pres">
      <dgm:prSet presAssocID="{4BEF9B87-36C5-4895-B438-6EA722FFF86A}" presName="dummy" presStyleCnt="0"/>
      <dgm:spPr/>
    </dgm:pt>
    <dgm:pt modelId="{F7E0B379-0DEF-4350-B52F-937A1A84FBE1}" type="pres">
      <dgm:prSet presAssocID="{461AADD8-78AD-4497-97DE-8068CD0E8CE1}" presName="sibTrans" presStyleLbl="sibTrans2D1" presStyleIdx="0" presStyleCnt="2" custScaleY="61747"/>
      <dgm:spPr/>
      <dgm:t>
        <a:bodyPr/>
        <a:lstStyle/>
        <a:p>
          <a:endParaRPr lang="bg-BG"/>
        </a:p>
      </dgm:t>
    </dgm:pt>
    <dgm:pt modelId="{B86BA24A-6372-4F79-87EE-7424C63CC243}" type="pres">
      <dgm:prSet presAssocID="{4E89C23E-CFC5-48E5-B687-421164F487CF}" presName="node" presStyleLbl="node1" presStyleIdx="1" presStyleCnt="2" custScaleX="179506" custRadScaleRad="151650" custRadScaleInc="-14730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2FEF4C7-1792-4F3E-882B-811ED54954AC}" type="pres">
      <dgm:prSet presAssocID="{4E89C23E-CFC5-48E5-B687-421164F487CF}" presName="dummy" presStyleCnt="0"/>
      <dgm:spPr/>
    </dgm:pt>
    <dgm:pt modelId="{A9290697-8895-43BA-915C-CE25B09A6F23}" type="pres">
      <dgm:prSet presAssocID="{C5414525-59E2-433B-84FF-BA3596A1BE3B}" presName="sibTrans" presStyleLbl="sibTrans2D1" presStyleIdx="1" presStyleCnt="2" custScaleY="66837"/>
      <dgm:spPr/>
      <dgm:t>
        <a:bodyPr/>
        <a:lstStyle/>
        <a:p>
          <a:endParaRPr lang="bg-BG"/>
        </a:p>
      </dgm:t>
    </dgm:pt>
  </dgm:ptLst>
  <dgm:cxnLst>
    <dgm:cxn modelId="{ECBC1C6E-A6E3-42D3-8B93-21A5141CB9D5}" srcId="{763BEF41-0CF6-41C3-8F56-7791F9D4471D}" destId="{4BEF9B87-36C5-4895-B438-6EA722FFF86A}" srcOrd="0" destOrd="0" parTransId="{7C96C0C3-DE16-42C6-9056-18DFFB271B61}" sibTransId="{461AADD8-78AD-4497-97DE-8068CD0E8CE1}"/>
    <dgm:cxn modelId="{E8C50237-0F2C-4CB0-978D-5F3C6A51C0B9}" type="presOf" srcId="{4E89C23E-CFC5-48E5-B687-421164F487CF}" destId="{B86BA24A-6372-4F79-87EE-7424C63CC243}" srcOrd="0" destOrd="0" presId="urn:microsoft.com/office/officeart/2005/8/layout/radial6"/>
    <dgm:cxn modelId="{583A171F-5608-449B-BD08-137EBB15E0FF}" type="presOf" srcId="{763BEF41-0CF6-41C3-8F56-7791F9D4471D}" destId="{A69283EC-E414-43B8-89B9-5563693403CD}" srcOrd="0" destOrd="0" presId="urn:microsoft.com/office/officeart/2005/8/layout/radial6"/>
    <dgm:cxn modelId="{48547162-F839-4DD3-994D-8B334761ED37}" type="presOf" srcId="{461AADD8-78AD-4497-97DE-8068CD0E8CE1}" destId="{F7E0B379-0DEF-4350-B52F-937A1A84FBE1}" srcOrd="0" destOrd="0" presId="urn:microsoft.com/office/officeart/2005/8/layout/radial6"/>
    <dgm:cxn modelId="{06F7B014-D0AF-4958-BDFB-BF739A6A54BD}" srcId="{763BEF41-0CF6-41C3-8F56-7791F9D4471D}" destId="{4E89C23E-CFC5-48E5-B687-421164F487CF}" srcOrd="1" destOrd="0" parTransId="{7F031CFA-E7F7-4BF9-83D7-7DB3AEE3C9A0}" sibTransId="{C5414525-59E2-433B-84FF-BA3596A1BE3B}"/>
    <dgm:cxn modelId="{5191C0F7-B03B-4B01-A32E-697DA1C4F20C}" type="presOf" srcId="{C5414525-59E2-433B-84FF-BA3596A1BE3B}" destId="{A9290697-8895-43BA-915C-CE25B09A6F23}" srcOrd="0" destOrd="0" presId="urn:microsoft.com/office/officeart/2005/8/layout/radial6"/>
    <dgm:cxn modelId="{F7D43C8A-90A1-4FE4-B9C4-15563682BF0F}" type="presOf" srcId="{E027BD1A-7F3E-46B8-BA40-35688AEB6BC1}" destId="{327E227D-45E8-41DB-831D-F51B74F5088B}" srcOrd="0" destOrd="0" presId="urn:microsoft.com/office/officeart/2005/8/layout/radial6"/>
    <dgm:cxn modelId="{BE75479A-1598-4A08-A71D-F5669D276325}" srcId="{E027BD1A-7F3E-46B8-BA40-35688AEB6BC1}" destId="{763BEF41-0CF6-41C3-8F56-7791F9D4471D}" srcOrd="0" destOrd="0" parTransId="{59AFC2D5-685C-433F-85BA-F2D821041D87}" sibTransId="{8F5D9D93-4546-4009-92A1-DC4E547124A7}"/>
    <dgm:cxn modelId="{984D0BB7-A1E4-4919-BD45-DAB2052D20DF}" type="presOf" srcId="{4BEF9B87-36C5-4895-B438-6EA722FFF86A}" destId="{84D719C9-16F5-4F4A-AC79-EE7EAEE1B745}" srcOrd="0" destOrd="0" presId="urn:microsoft.com/office/officeart/2005/8/layout/radial6"/>
    <dgm:cxn modelId="{A677DE1E-2F0E-4944-AADD-3587CBD53F05}" type="presParOf" srcId="{327E227D-45E8-41DB-831D-F51B74F5088B}" destId="{A69283EC-E414-43B8-89B9-5563693403CD}" srcOrd="0" destOrd="0" presId="urn:microsoft.com/office/officeart/2005/8/layout/radial6"/>
    <dgm:cxn modelId="{BE28BF52-58F8-48CE-94B3-D0F459BA3E03}" type="presParOf" srcId="{327E227D-45E8-41DB-831D-F51B74F5088B}" destId="{84D719C9-16F5-4F4A-AC79-EE7EAEE1B745}" srcOrd="1" destOrd="0" presId="urn:microsoft.com/office/officeart/2005/8/layout/radial6"/>
    <dgm:cxn modelId="{BED04500-1676-412E-8B18-16FB7C077A39}" type="presParOf" srcId="{327E227D-45E8-41DB-831D-F51B74F5088B}" destId="{1AD24F16-80C8-4787-AC46-DA245CD548A6}" srcOrd="2" destOrd="0" presId="urn:microsoft.com/office/officeart/2005/8/layout/radial6"/>
    <dgm:cxn modelId="{C9876479-30DF-4C5A-96F7-2F9D89F425B9}" type="presParOf" srcId="{327E227D-45E8-41DB-831D-F51B74F5088B}" destId="{F7E0B379-0DEF-4350-B52F-937A1A84FBE1}" srcOrd="3" destOrd="0" presId="urn:microsoft.com/office/officeart/2005/8/layout/radial6"/>
    <dgm:cxn modelId="{B4A3D937-1581-490E-B3FC-73D7BA573051}" type="presParOf" srcId="{327E227D-45E8-41DB-831D-F51B74F5088B}" destId="{B86BA24A-6372-4F79-87EE-7424C63CC243}" srcOrd="4" destOrd="0" presId="urn:microsoft.com/office/officeart/2005/8/layout/radial6"/>
    <dgm:cxn modelId="{59BD6506-A884-4E7E-8888-9AED8662C3F9}" type="presParOf" srcId="{327E227D-45E8-41DB-831D-F51B74F5088B}" destId="{92FEF4C7-1792-4F3E-882B-811ED54954AC}" srcOrd="5" destOrd="0" presId="urn:microsoft.com/office/officeart/2005/8/layout/radial6"/>
    <dgm:cxn modelId="{1E34BC8E-9D16-44E5-B203-8D51BE3E6B85}" type="presParOf" srcId="{327E227D-45E8-41DB-831D-F51B74F5088B}" destId="{A9290697-8895-43BA-915C-CE25B09A6F23}" srcOrd="6" destOrd="0" presId="urn:microsoft.com/office/officeart/2005/8/layout/radial6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84892C4-F4EE-4E64-88FA-D51FA2048125}" type="datetimeFigureOut">
              <a:rPr lang="bg-BG"/>
              <a:pPr>
                <a:defRPr/>
              </a:pPr>
              <a:t>18.5.2010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03F314E-0193-41C9-913C-3E5F9527C87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7886D25-E3A9-4003-A717-F1352B0D1C4D}" type="datetimeFigureOut">
              <a:rPr lang="bg-BG"/>
              <a:pPr>
                <a:defRPr/>
              </a:pPr>
              <a:t>18.5.2010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bg-BG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ED1293F-E565-4F1B-B1AC-F9D75ECDE68B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bg-BG" smtClean="0"/>
          </a:p>
        </p:txBody>
      </p:sp>
      <p:sp>
        <p:nvSpPr>
          <p:cNvPr id="1433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FDCB78-735E-4CE2-AF97-A0A5AAEB76B1}" type="slidenum">
              <a:rPr lang="bg-BG" smtClean="0">
                <a:ea typeface="ＭＳ Ｐゴシック"/>
                <a:cs typeface="ＭＳ Ｐゴシック"/>
              </a:rPr>
              <a:pPr/>
              <a:t>3</a:t>
            </a:fld>
            <a:endParaRPr lang="bg-BG" smtClean="0">
              <a:ea typeface="ＭＳ Ｐゴシック"/>
              <a:cs typeface="ＭＳ Ｐゴシック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forton-slide-3-1-10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-17463" y="-14288"/>
            <a:ext cx="9180513" cy="6886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 descr="ppt_landscape_reg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 userDrawn="1"/>
        </p:nvSpPr>
        <p:spPr>
          <a:xfrm>
            <a:off x="357188" y="5770563"/>
            <a:ext cx="325437" cy="2301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fld id="{C4D1615A-4292-4439-AC08-C4F3D95CEDA6}" type="slidenum">
              <a:rPr lang="bg-BG" sz="900" b="1">
                <a:solidFill>
                  <a:schemeClr val="bg1"/>
                </a:solidFill>
              </a:rPr>
              <a:pPr algn="ctr">
                <a:defRPr/>
              </a:pPr>
              <a:t>‹#›</a:t>
            </a:fld>
            <a:endParaRPr lang="bg-BG" sz="900" b="1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hyperlink" Target="http://www.industrialspace.b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3"/>
          <p:cNvSpPr txBox="1">
            <a:spLocks noChangeArrowheads="1"/>
          </p:cNvSpPr>
          <p:nvPr/>
        </p:nvSpPr>
        <p:spPr bwMode="auto">
          <a:xfrm>
            <a:off x="4857752" y="1430853"/>
            <a:ext cx="3760388" cy="173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900" b="1" cap="sm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j-ea"/>
                <a:cs typeface="+mj-cs"/>
              </a:rPr>
              <a:t>Forton</a:t>
            </a:r>
            <a:r>
              <a:rPr lang="en-US" sz="2900" b="1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j-ea"/>
                <a:cs typeface="+mj-cs"/>
              </a:rPr>
              <a:t> International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900" b="1" cap="small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j-ea"/>
                <a:cs typeface="+mj-cs"/>
              </a:rPr>
              <a:t>BalREc</a:t>
            </a:r>
            <a:r>
              <a:rPr lang="en-US" sz="2900" b="1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j-ea"/>
                <a:cs typeface="+mj-cs"/>
              </a:rPr>
              <a:t> 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500" b="1" cap="sm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+mj-ea"/>
                <a:cs typeface="+mj-cs"/>
              </a:rPr>
              <a:t>19.05.2010</a:t>
            </a:r>
            <a:endParaRPr lang="en-US" sz="2500" b="1" cap="sm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ea typeface="+mj-ea"/>
              <a:cs typeface="+mj-cs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4507418" y="3599688"/>
            <a:ext cx="4636582" cy="1231106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marL="622300" indent="-268288">
              <a:spcBef>
                <a:spcPts val="1200"/>
              </a:spcBef>
              <a:buSzPct val="79000"/>
              <a:buFont typeface="Wingdings" pitchFamily="2" charset="2"/>
              <a:buChar char="v"/>
              <a:tabLst>
                <a:tab pos="446088" algn="l"/>
                <a:tab pos="536575" algn="l"/>
                <a:tab pos="895350" algn="l"/>
                <a:tab pos="1793875" algn="l"/>
                <a:tab pos="2605088" algn="l"/>
                <a:tab pos="2690813" algn="l"/>
                <a:tab pos="3141663" algn="l"/>
                <a:tab pos="3590925" algn="l"/>
                <a:tab pos="4040188" algn="l"/>
                <a:tab pos="4489450" algn="l"/>
                <a:tab pos="4572000" algn="l"/>
                <a:tab pos="5387975" algn="l"/>
                <a:tab pos="5837238" algn="l"/>
                <a:tab pos="6286500" algn="l"/>
                <a:tab pos="6735763" algn="l"/>
                <a:tab pos="717867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bg-BG" cap="small" dirty="0" smtClean="0">
                <a:solidFill>
                  <a:schemeClr val="bg1"/>
                </a:solidFill>
                <a:latin typeface="Cambria" pitchFamily="18" charset="0"/>
              </a:rPr>
              <a:t>Пазарен преглед </a:t>
            </a:r>
            <a:r>
              <a:rPr lang="en-US" cap="small" dirty="0" smtClean="0">
                <a:solidFill>
                  <a:schemeClr val="bg1"/>
                </a:solidFill>
                <a:latin typeface="Cambria" pitchFamily="18" charset="0"/>
              </a:rPr>
              <a:t>Q1 2010 </a:t>
            </a:r>
            <a:endParaRPr lang="bg-BG" cap="small" dirty="0" smtClean="0">
              <a:solidFill>
                <a:schemeClr val="bg1"/>
              </a:solidFill>
              <a:latin typeface="Cambria" pitchFamily="18" charset="0"/>
            </a:endParaRPr>
          </a:p>
          <a:p>
            <a:pPr marL="622300" indent="-268288" eaLnBrk="1" hangingPunct="1">
              <a:lnSpc>
                <a:spcPct val="100000"/>
              </a:lnSpc>
              <a:spcBef>
                <a:spcPts val="1200"/>
              </a:spcBef>
              <a:buSzPct val="79000"/>
              <a:buFont typeface="Wingdings" pitchFamily="2" charset="2"/>
              <a:buChar char="v"/>
              <a:tabLst>
                <a:tab pos="446088" algn="l"/>
                <a:tab pos="536575" algn="l"/>
                <a:tab pos="895350" algn="l"/>
                <a:tab pos="1793875" algn="l"/>
                <a:tab pos="2605088" algn="l"/>
                <a:tab pos="2690813" algn="l"/>
                <a:tab pos="3141663" algn="l"/>
                <a:tab pos="3590925" algn="l"/>
                <a:tab pos="4040188" algn="l"/>
                <a:tab pos="4489450" algn="l"/>
                <a:tab pos="4572000" algn="l"/>
                <a:tab pos="5387975" algn="l"/>
                <a:tab pos="5837238" algn="l"/>
                <a:tab pos="6286500" algn="l"/>
                <a:tab pos="6735763" algn="l"/>
                <a:tab pos="717867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bg-BG" cap="small" dirty="0" smtClean="0">
                <a:solidFill>
                  <a:schemeClr val="bg1"/>
                </a:solidFill>
                <a:latin typeface="Cambria" pitchFamily="18" charset="0"/>
              </a:rPr>
              <a:t>Пазари устойчиви на криза</a:t>
            </a:r>
            <a:endParaRPr lang="en-AU" cap="small" dirty="0" smtClean="0">
              <a:solidFill>
                <a:schemeClr val="bg1"/>
              </a:solidFill>
              <a:latin typeface="Cambria" pitchFamily="18" charset="0"/>
            </a:endParaRPr>
          </a:p>
          <a:p>
            <a:pPr marL="622300" indent="-268288" eaLnBrk="1" hangingPunct="1">
              <a:lnSpc>
                <a:spcPct val="100000"/>
              </a:lnSpc>
              <a:spcBef>
                <a:spcPts val="1200"/>
              </a:spcBef>
              <a:buSzPct val="79000"/>
              <a:buFont typeface="Wingdings" pitchFamily="2" charset="2"/>
              <a:buChar char="v"/>
              <a:tabLst>
                <a:tab pos="446088" algn="l"/>
                <a:tab pos="536575" algn="l"/>
                <a:tab pos="895350" algn="l"/>
                <a:tab pos="1793875" algn="l"/>
                <a:tab pos="2605088" algn="l"/>
                <a:tab pos="2690813" algn="l"/>
                <a:tab pos="3141663" algn="l"/>
                <a:tab pos="3590925" algn="l"/>
                <a:tab pos="4040188" algn="l"/>
                <a:tab pos="4489450" algn="l"/>
                <a:tab pos="4572000" algn="l"/>
                <a:tab pos="5387975" algn="l"/>
                <a:tab pos="5837238" algn="l"/>
                <a:tab pos="6286500" algn="l"/>
                <a:tab pos="6735763" algn="l"/>
                <a:tab pos="717867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bg-BG" cap="small" dirty="0" smtClean="0">
                <a:solidFill>
                  <a:schemeClr val="bg1"/>
                </a:solidFill>
                <a:latin typeface="Cambria" pitchFamily="18" charset="0"/>
              </a:rPr>
              <a:t>Проекти устойчиви на криза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69008" y="1162225"/>
            <a:ext cx="4307235" cy="468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>
            <a:spAutoFit/>
          </a:bodyPr>
          <a:lstStyle/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en-US" sz="1500" b="1" dirty="0" smtClean="0">
                <a:solidFill>
                  <a:srgbClr val="8A0000"/>
                </a:solidFill>
                <a:latin typeface="Sylfaen" pitchFamily="18" charset="0"/>
              </a:rPr>
              <a:t>370 000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кв.м. нови търговски площи през 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2010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г. 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(11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нови търговски центъра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)</a:t>
            </a:r>
          </a:p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bg-BG" sz="1500" b="1" dirty="0" smtClean="0">
                <a:solidFill>
                  <a:srgbClr val="8A0000"/>
                </a:solidFill>
                <a:latin typeface="Sylfaen" pitchFamily="18" charset="0"/>
              </a:rPr>
              <a:t>Значителен спад в наемните нива: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44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%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за основни търговски улици и 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1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2,5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%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за търговски центрове 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(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на годишна база спрямо </a:t>
            </a:r>
            <a:r>
              <a:rPr lang="en-AU" sz="1500" dirty="0" smtClean="0">
                <a:solidFill>
                  <a:srgbClr val="8A0000"/>
                </a:solidFill>
                <a:latin typeface="Sylfaen" pitchFamily="18" charset="0"/>
              </a:rPr>
              <a:t>Q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1</a:t>
            </a:r>
            <a:r>
              <a:rPr lang="en-AU" sz="1500" dirty="0" smtClean="0">
                <a:solidFill>
                  <a:srgbClr val="8A0000"/>
                </a:solidFill>
                <a:latin typeface="Sylfaen" pitchFamily="18" charset="0"/>
              </a:rPr>
              <a:t>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2009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)</a:t>
            </a:r>
            <a:endParaRPr lang="en-US" sz="1500" dirty="0">
              <a:solidFill>
                <a:srgbClr val="8A0000"/>
              </a:solidFill>
              <a:latin typeface="Sylfaen" pitchFamily="18" charset="0"/>
            </a:endParaRPr>
          </a:p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bg-BG" sz="1500" b="1" dirty="0" smtClean="0">
                <a:solidFill>
                  <a:srgbClr val="8A0000"/>
                </a:solidFill>
                <a:latin typeface="Sylfaen" pitchFamily="18" charset="0"/>
              </a:rPr>
              <a:t>Основният фокус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в сектора е върху столицата с отварянето трите нови търговски центъра</a:t>
            </a:r>
          </a:p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bg-BG" sz="1500" b="1" dirty="0" smtClean="0">
                <a:solidFill>
                  <a:srgbClr val="8A0000"/>
                </a:solidFill>
                <a:latin typeface="Sylfaen" pitchFamily="18" charset="0"/>
              </a:rPr>
              <a:t>Падащо потребление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(</a:t>
            </a:r>
            <a:r>
              <a:rPr lang="bg-BG" sz="1500" b="1" dirty="0" smtClean="0">
                <a:solidFill>
                  <a:srgbClr val="8A0000"/>
                </a:solidFill>
                <a:latin typeface="Sylfaen" pitchFamily="18" charset="0"/>
              </a:rPr>
              <a:t>-8,8%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 спад в продажбите на дребно) въпреки по-ниските наемни нива в новоотворени проекти</a:t>
            </a:r>
          </a:p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bg-BG" sz="1500" b="1" dirty="0" smtClean="0">
                <a:solidFill>
                  <a:srgbClr val="8A0000"/>
                </a:solidFill>
                <a:latin typeface="Sylfaen" pitchFamily="18" charset="0"/>
              </a:rPr>
              <a:t>Сравнително запазване на оборотите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на търговците, но вече разпределени в повече търговски обекти</a:t>
            </a:r>
          </a:p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Продължава експанзията на т.нар </a:t>
            </a:r>
            <a:r>
              <a:rPr lang="en-AU" sz="1500" dirty="0" smtClean="0">
                <a:solidFill>
                  <a:srgbClr val="8A0000"/>
                </a:solidFill>
                <a:latin typeface="Sylfaen" pitchFamily="18" charset="0"/>
              </a:rPr>
              <a:t>“</a:t>
            </a:r>
            <a:r>
              <a:rPr lang="en-AU" sz="1500" b="1" dirty="0" smtClean="0">
                <a:solidFill>
                  <a:srgbClr val="8A0000"/>
                </a:solidFill>
                <a:latin typeface="Sylfaen" pitchFamily="18" charset="0"/>
              </a:rPr>
              <a:t>discounters</a:t>
            </a:r>
            <a:r>
              <a:rPr lang="en-AU" sz="1500" dirty="0" smtClean="0">
                <a:solidFill>
                  <a:srgbClr val="8A0000"/>
                </a:solidFill>
                <a:latin typeface="Sylfaen" pitchFamily="18" charset="0"/>
              </a:rPr>
              <a:t>”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както по отношение на териториалния обхват, така и в ценовата </a:t>
            </a:r>
            <a:r>
              <a:rPr lang="bg-BG" sz="1500" dirty="0" err="1" smtClean="0">
                <a:solidFill>
                  <a:srgbClr val="8A0000"/>
                </a:solidFill>
                <a:latin typeface="Sylfaen" pitchFamily="18" charset="0"/>
              </a:rPr>
              <a:t>конкурентност</a:t>
            </a:r>
            <a:endParaRPr lang="en-US" sz="1500" dirty="0" smtClean="0">
              <a:solidFill>
                <a:srgbClr val="8A0000"/>
              </a:solidFill>
              <a:latin typeface="Sylfaen" pitchFamily="18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071538" y="357166"/>
            <a:ext cx="45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cap="small" dirty="0" smtClean="0">
                <a:solidFill>
                  <a:schemeClr val="bg1"/>
                </a:solidFill>
                <a:latin typeface="Cambria" pitchFamily="18" charset="0"/>
              </a:rPr>
              <a:t>Пазар на Търговски Площи</a:t>
            </a:r>
            <a:endParaRPr lang="bg-BG" sz="2400" cap="small" dirty="0">
              <a:solidFill>
                <a:schemeClr val="bg1"/>
              </a:solidFill>
              <a:latin typeface="Cambria" pitchFamily="18" charset="0"/>
            </a:endParaRPr>
          </a:p>
        </p:txBody>
      </p:sp>
      <p:graphicFrame>
        <p:nvGraphicFramePr>
          <p:cNvPr id="5" name="Диаграма 4"/>
          <p:cNvGraphicFramePr/>
          <p:nvPr/>
        </p:nvGraphicFramePr>
        <p:xfrm>
          <a:off x="4860192" y="928670"/>
          <a:ext cx="4107605" cy="2571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2"/>
          <p:cNvGraphicFramePr>
            <a:graphicFrameLocks/>
          </p:cNvGraphicFramePr>
          <p:nvPr/>
        </p:nvGraphicFramePr>
        <p:xfrm>
          <a:off x="4857751" y="3643314"/>
          <a:ext cx="4110045" cy="2428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Box 3"/>
          <p:cNvSpPr txBox="1">
            <a:spLocks noChangeArrowheads="1"/>
          </p:cNvSpPr>
          <p:nvPr/>
        </p:nvSpPr>
        <p:spPr bwMode="auto">
          <a:xfrm>
            <a:off x="524446" y="1136079"/>
            <a:ext cx="4392000" cy="4683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Около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 </a:t>
            </a:r>
            <a:r>
              <a:rPr lang="en-US" sz="1500" b="1" dirty="0">
                <a:solidFill>
                  <a:srgbClr val="8A0000"/>
                </a:solidFill>
                <a:latin typeface="Sylfaen" pitchFamily="18" charset="0"/>
              </a:rPr>
              <a:t>300</a:t>
            </a:r>
            <a:r>
              <a:rPr lang="bg-BG" sz="1500" b="1" dirty="0">
                <a:solidFill>
                  <a:srgbClr val="8A0000"/>
                </a:solidFill>
                <a:latin typeface="Sylfaen" pitchFamily="18" charset="0"/>
              </a:rPr>
              <a:t> </a:t>
            </a:r>
            <a:r>
              <a:rPr lang="en-US" sz="1500" b="1" dirty="0">
                <a:solidFill>
                  <a:srgbClr val="8A0000"/>
                </a:solidFill>
                <a:latin typeface="Sylfaen" pitchFamily="18" charset="0"/>
              </a:rPr>
              <a:t>000 </a:t>
            </a:r>
            <a:r>
              <a:rPr lang="bg-BG" sz="1500" dirty="0">
                <a:solidFill>
                  <a:srgbClr val="8A0000"/>
                </a:solidFill>
                <a:latin typeface="Sylfaen" pitchFamily="18" charset="0"/>
              </a:rPr>
              <a:t>кв.м. офиси се очаква да бъдат завършени до края на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2010</a:t>
            </a:r>
            <a:endParaRPr lang="en-US" sz="1500" dirty="0">
              <a:solidFill>
                <a:srgbClr val="8A0000"/>
              </a:solidFill>
              <a:latin typeface="Sylfaen" pitchFamily="18" charset="0"/>
            </a:endParaRPr>
          </a:p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Наемните нива са близо до своята </a:t>
            </a:r>
            <a:r>
              <a:rPr lang="bg-BG" sz="1500" b="1" dirty="0" smtClean="0">
                <a:solidFill>
                  <a:srgbClr val="8A0000"/>
                </a:solidFill>
                <a:latin typeface="Sylfaen" pitchFamily="18" charset="0"/>
              </a:rPr>
              <a:t>най-ниска, но устойчива точка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 след значителния им спад, започнал през </a:t>
            </a:r>
            <a:r>
              <a:rPr lang="en-AU" sz="1500" dirty="0" smtClean="0">
                <a:solidFill>
                  <a:srgbClr val="8A0000"/>
                </a:solidFill>
                <a:latin typeface="Sylfaen" pitchFamily="18" charset="0"/>
              </a:rPr>
              <a:t>Q3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 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2008.</a:t>
            </a:r>
          </a:p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Процентът на незаети площи е нараснал до </a:t>
            </a:r>
            <a:r>
              <a:rPr lang="en-US" sz="1500" b="1" dirty="0" smtClean="0">
                <a:solidFill>
                  <a:srgbClr val="8A0000"/>
                </a:solidFill>
                <a:latin typeface="Sylfaen" pitchFamily="18" charset="0"/>
              </a:rPr>
              <a:t>17%</a:t>
            </a:r>
            <a:r>
              <a:rPr lang="bg-BG" sz="1500" b="1" dirty="0" smtClean="0">
                <a:solidFill>
                  <a:srgbClr val="8A0000"/>
                </a:solidFill>
                <a:latin typeface="Sylfaen" pitchFamily="18" charset="0"/>
              </a:rPr>
              <a:t>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(170 000 кв.м.), като се очаква поредното увеличение</a:t>
            </a:r>
          </a:p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Минимум 3 години ще са необходими за усвояване на новото предлагане през 2010</a:t>
            </a:r>
          </a:p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Тенденция към отдаването на нови офис проекти за сметка на изнасянето на наематели от стари сгради.</a:t>
            </a:r>
            <a:endParaRPr lang="en-US" sz="1500" dirty="0" smtClean="0">
              <a:solidFill>
                <a:srgbClr val="8A0000"/>
              </a:solidFill>
              <a:latin typeface="Sylfaen" pitchFamily="18" charset="0"/>
            </a:endParaRPr>
          </a:p>
          <a:p>
            <a:pPr marL="266700" lvl="1" indent="-266700">
              <a:spcBef>
                <a:spcPts val="1200"/>
              </a:spcBef>
              <a:spcAft>
                <a:spcPts val="2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bg-BG" sz="1500" b="1" dirty="0" smtClean="0">
                <a:solidFill>
                  <a:srgbClr val="8A0000"/>
                </a:solidFill>
                <a:latin typeface="Sylfaen" pitchFamily="18" charset="0"/>
              </a:rPr>
              <a:t>Наемателите печелят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от сегашните условия на пазара като намалят разходите си за наем или се местят в по-добър офис</a:t>
            </a:r>
            <a:endParaRPr lang="en-US" sz="1500" dirty="0" smtClean="0">
              <a:solidFill>
                <a:srgbClr val="8A0000"/>
              </a:solidFill>
              <a:latin typeface="Sylfaen" pitchFamily="18" charset="0"/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1071563" y="357188"/>
            <a:ext cx="4500562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bg-BG" sz="2400" cap="small" dirty="0" smtClean="0">
                <a:solidFill>
                  <a:schemeClr val="bg1"/>
                </a:solidFill>
                <a:latin typeface="Cambria" pitchFamily="18" charset="0"/>
              </a:rPr>
              <a:t>Пазар на Офис Площи</a:t>
            </a:r>
            <a:endParaRPr lang="bg-BG" sz="2400" cap="small" dirty="0">
              <a:solidFill>
                <a:schemeClr val="bg1"/>
              </a:solidFill>
              <a:latin typeface="Cambria" pitchFamily="18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4857752" y="1000108"/>
          <a:ext cx="4071934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а 4"/>
          <p:cNvGraphicFramePr>
            <a:graphicFrameLocks/>
          </p:cNvGraphicFramePr>
          <p:nvPr/>
        </p:nvGraphicFramePr>
        <p:xfrm>
          <a:off x="4857752" y="3571876"/>
          <a:ext cx="4214842" cy="264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1071563" y="357188"/>
            <a:ext cx="4500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g-BG" sz="2400" cap="small" dirty="0" smtClean="0">
                <a:solidFill>
                  <a:schemeClr val="bg1"/>
                </a:solidFill>
                <a:latin typeface="Cambria" pitchFamily="18" charset="0"/>
                <a:ea typeface="ＭＳ Ｐゴシック" charset="-128"/>
                <a:cs typeface="+mn-cs"/>
              </a:rPr>
              <a:t>Пазар на Индустриални Площи</a:t>
            </a:r>
            <a:endParaRPr lang="bg-BG" sz="2400" cap="small" dirty="0">
              <a:solidFill>
                <a:schemeClr val="bg1"/>
              </a:solidFill>
              <a:latin typeface="Cambria" pitchFamily="18" charset="0"/>
              <a:ea typeface="ＭＳ Ｐゴシック" charset="-128"/>
              <a:cs typeface="+mn-cs"/>
            </a:endParaRPr>
          </a:p>
        </p:txBody>
      </p:sp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642910" y="1071563"/>
            <a:ext cx="3786183" cy="2164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2000" rIns="90000">
            <a:spAutoFit/>
          </a:bodyPr>
          <a:lstStyle/>
          <a:p>
            <a:pPr>
              <a:spcBef>
                <a:spcPts val="200"/>
              </a:spcBef>
              <a:spcAft>
                <a:spcPts val="300"/>
              </a:spcAft>
            </a:pPr>
            <a:r>
              <a:rPr lang="bg-BG" sz="1450" dirty="0">
                <a:solidFill>
                  <a:srgbClr val="8A0000"/>
                </a:solidFill>
                <a:latin typeface="Sylfaen" pitchFamily="18" charset="0"/>
              </a:rPr>
              <a:t>През март </a:t>
            </a:r>
            <a:r>
              <a:rPr lang="en-US" sz="1450" dirty="0">
                <a:solidFill>
                  <a:srgbClr val="8A0000"/>
                </a:solidFill>
                <a:latin typeface="Sylfaen" pitchFamily="18" charset="0"/>
              </a:rPr>
              <a:t>2010 </a:t>
            </a:r>
            <a:r>
              <a:rPr lang="bg-BG" sz="1450" dirty="0" err="1">
                <a:solidFill>
                  <a:srgbClr val="8A0000"/>
                </a:solidFill>
                <a:latin typeface="Sylfaen" pitchFamily="18" charset="0"/>
              </a:rPr>
              <a:t>Фортън</a:t>
            </a:r>
            <a:r>
              <a:rPr lang="bg-BG" sz="1450" dirty="0">
                <a:solidFill>
                  <a:srgbClr val="8A0000"/>
                </a:solidFill>
                <a:latin typeface="Sylfaen" pitchFamily="18" charset="0"/>
              </a:rPr>
              <a:t> Интернешънъл стартира </a:t>
            </a:r>
            <a:r>
              <a:rPr lang="en-US" sz="1450" dirty="0">
                <a:solidFill>
                  <a:srgbClr val="8A0000"/>
                </a:solidFill>
                <a:latin typeface="Sylfaen" pitchFamily="18" charset="0"/>
              </a:rPr>
              <a:t>web </a:t>
            </a:r>
            <a:r>
              <a:rPr lang="bg-BG" sz="1450" dirty="0">
                <a:solidFill>
                  <a:srgbClr val="8A0000"/>
                </a:solidFill>
                <a:latin typeface="Sylfaen" pitchFamily="18" charset="0"/>
              </a:rPr>
              <a:t>страница за индустриалните площи в България на адрес</a:t>
            </a:r>
            <a:r>
              <a:rPr lang="en-US" sz="1450" dirty="0">
                <a:solidFill>
                  <a:srgbClr val="8A0000"/>
                </a:solidFill>
                <a:latin typeface="Sylfaen" pitchFamily="18" charset="0"/>
              </a:rPr>
              <a:t>: </a:t>
            </a:r>
            <a:r>
              <a:rPr lang="en-US" sz="1450" dirty="0">
                <a:solidFill>
                  <a:srgbClr val="8A0000"/>
                </a:solidFill>
                <a:latin typeface="Sylfaen" pitchFamily="18" charset="0"/>
                <a:hlinkClick r:id="rId2"/>
              </a:rPr>
              <a:t>http</a:t>
            </a:r>
            <a:r>
              <a:rPr lang="en-US" sz="1450" u="sng" dirty="0">
                <a:latin typeface="Sylfaen" pitchFamily="18" charset="0"/>
                <a:hlinkClick r:id="rId2"/>
              </a:rPr>
              <a:t>://</a:t>
            </a:r>
            <a:r>
              <a:rPr lang="en-US" sz="1450" u="sng" dirty="0" smtClean="0">
                <a:latin typeface="Sylfaen" pitchFamily="18" charset="0"/>
                <a:hlinkClick r:id="rId2"/>
              </a:rPr>
              <a:t>www.industrialspace.bg</a:t>
            </a:r>
            <a:endParaRPr lang="en-US" sz="1450" b="1" dirty="0">
              <a:latin typeface="Sylfaen" pitchFamily="18" charset="0"/>
            </a:endParaRPr>
          </a:p>
          <a:p>
            <a:pPr marL="0" lvl="1">
              <a:spcBef>
                <a:spcPts val="2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bg-BG" sz="1450" dirty="0" smtClean="0">
                <a:solidFill>
                  <a:srgbClr val="8A0000"/>
                </a:solidFill>
                <a:latin typeface="Sylfaen" pitchFamily="18" charset="0"/>
              </a:rPr>
              <a:t>България </a:t>
            </a:r>
            <a:r>
              <a:rPr lang="bg-BG" sz="1450" dirty="0">
                <a:solidFill>
                  <a:srgbClr val="8A0000"/>
                </a:solidFill>
                <a:latin typeface="Sylfaen" pitchFamily="18" charset="0"/>
              </a:rPr>
              <a:t>се намира на </a:t>
            </a:r>
            <a:r>
              <a:rPr lang="en-US" sz="1450" dirty="0">
                <a:solidFill>
                  <a:srgbClr val="8A0000"/>
                </a:solidFill>
                <a:latin typeface="Sylfaen" pitchFamily="18" charset="0"/>
              </a:rPr>
              <a:t>63</a:t>
            </a:r>
            <a:r>
              <a:rPr lang="bg-BG" sz="1450" dirty="0">
                <a:solidFill>
                  <a:srgbClr val="8A0000"/>
                </a:solidFill>
                <a:latin typeface="Sylfaen" pitchFamily="18" charset="0"/>
              </a:rPr>
              <a:t>-то място </a:t>
            </a:r>
            <a:r>
              <a:rPr lang="bg-BG" sz="1450" dirty="0" smtClean="0">
                <a:solidFill>
                  <a:srgbClr val="8A0000"/>
                </a:solidFill>
                <a:latin typeface="Sylfaen" pitchFamily="18" charset="0"/>
              </a:rPr>
              <a:t>по качество на логистичните площи от</a:t>
            </a:r>
            <a:r>
              <a:rPr lang="en-US" sz="1450" dirty="0" smtClean="0">
                <a:solidFill>
                  <a:srgbClr val="8A0000"/>
                </a:solidFill>
                <a:latin typeface="Sylfaen" pitchFamily="18" charset="0"/>
              </a:rPr>
              <a:t> </a:t>
            </a:r>
            <a:r>
              <a:rPr lang="en-US" sz="1450" dirty="0">
                <a:solidFill>
                  <a:srgbClr val="8A0000"/>
                </a:solidFill>
                <a:latin typeface="Sylfaen" pitchFamily="18" charset="0"/>
              </a:rPr>
              <a:t>155 </a:t>
            </a:r>
            <a:r>
              <a:rPr lang="bg-BG" sz="1450" dirty="0">
                <a:solidFill>
                  <a:srgbClr val="8A0000"/>
                </a:solidFill>
                <a:latin typeface="Sylfaen" pitchFamily="18" charset="0"/>
              </a:rPr>
              <a:t>държави </a:t>
            </a:r>
            <a:r>
              <a:rPr lang="bg-BG" sz="1450" dirty="0" smtClean="0">
                <a:solidFill>
                  <a:srgbClr val="8A0000"/>
                </a:solidFill>
                <a:latin typeface="Sylfaen" pitchFamily="18" charset="0"/>
              </a:rPr>
              <a:t>според изследване на Световната Банка (</a:t>
            </a:r>
            <a:r>
              <a:rPr lang="en-US" sz="1450" dirty="0" smtClean="0">
                <a:solidFill>
                  <a:srgbClr val="8A0000"/>
                </a:solidFill>
                <a:latin typeface="Sylfaen" pitchFamily="18" charset="0"/>
              </a:rPr>
              <a:t>58.8</a:t>
            </a:r>
            <a:r>
              <a:rPr lang="en-US" sz="1450" dirty="0">
                <a:solidFill>
                  <a:srgbClr val="8A0000"/>
                </a:solidFill>
                <a:latin typeface="Sylfaen" pitchFamily="18" charset="0"/>
              </a:rPr>
              <a:t>% </a:t>
            </a:r>
            <a:r>
              <a:rPr lang="bg-BG" sz="1450" dirty="0">
                <a:solidFill>
                  <a:srgbClr val="8A0000"/>
                </a:solidFill>
                <a:latin typeface="Sylfaen" pitchFamily="18" charset="0"/>
              </a:rPr>
              <a:t>от най-добрия представител</a:t>
            </a:r>
            <a:r>
              <a:rPr lang="en-US" sz="1450" dirty="0">
                <a:solidFill>
                  <a:srgbClr val="8A0000"/>
                </a:solidFill>
                <a:latin typeface="Sylfaen" pitchFamily="18" charset="0"/>
              </a:rPr>
              <a:t> – </a:t>
            </a:r>
            <a:r>
              <a:rPr lang="bg-BG" sz="1450" dirty="0" smtClean="0">
                <a:solidFill>
                  <a:srgbClr val="8A0000"/>
                </a:solidFill>
                <a:latin typeface="Sylfaen" pitchFamily="18" charset="0"/>
              </a:rPr>
              <a:t>Германия);</a:t>
            </a:r>
          </a:p>
        </p:txBody>
      </p:sp>
      <p:graphicFrame>
        <p:nvGraphicFramePr>
          <p:cNvPr id="5" name="Chart 6"/>
          <p:cNvGraphicFramePr/>
          <p:nvPr/>
        </p:nvGraphicFramePr>
        <p:xfrm>
          <a:off x="4429093" y="819150"/>
          <a:ext cx="4714907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Текстово поле 6"/>
          <p:cNvSpPr txBox="1"/>
          <p:nvPr/>
        </p:nvSpPr>
        <p:spPr>
          <a:xfrm>
            <a:off x="642910" y="3355805"/>
            <a:ext cx="8215370" cy="2369880"/>
          </a:xfrm>
          <a:prstGeom prst="rect">
            <a:avLst/>
          </a:prstGeom>
          <a:noFill/>
        </p:spPr>
        <p:txBody>
          <a:bodyPr wrap="square" lIns="72000" rIns="36000" rtlCol="0">
            <a:spAutoFit/>
          </a:bodyPr>
          <a:lstStyle/>
          <a:p>
            <a:pPr marL="266700" lvl="1" indent="-266700">
              <a:spcBef>
                <a:spcPts val="200"/>
              </a:spcBef>
              <a:spcAft>
                <a:spcPts val="300"/>
              </a:spcAft>
              <a:buClr>
                <a:schemeClr val="accent2"/>
              </a:buClr>
              <a:buSzPct val="100000"/>
            </a:pPr>
            <a:r>
              <a:rPr lang="bg-BG" sz="1500" b="1" u="sng" dirty="0" smtClean="0">
                <a:solidFill>
                  <a:srgbClr val="8A0000"/>
                </a:solidFill>
                <a:latin typeface="Sylfaen" pitchFamily="18" charset="0"/>
              </a:rPr>
              <a:t>Индустриални площи в София</a:t>
            </a:r>
          </a:p>
          <a:p>
            <a:pPr marL="266700" lvl="1" indent="-266700">
              <a:spcBef>
                <a:spcPts val="2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</a:pPr>
            <a:r>
              <a:rPr lang="bg-BG" sz="1500" b="1" dirty="0" smtClean="0">
                <a:solidFill>
                  <a:srgbClr val="8A0000"/>
                </a:solidFill>
                <a:latin typeface="Sylfaen" pitchFamily="18" charset="0"/>
              </a:rPr>
              <a:t>Обща наличност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от модерни логистични и индустриални площи в София: </a:t>
            </a:r>
            <a:r>
              <a:rPr lang="en-US" sz="1500" b="1" dirty="0" smtClean="0">
                <a:solidFill>
                  <a:srgbClr val="8A0000"/>
                </a:solidFill>
                <a:latin typeface="Sylfaen" pitchFamily="18" charset="0"/>
              </a:rPr>
              <a:t>433 445 </a:t>
            </a:r>
            <a:r>
              <a:rPr lang="bg-BG" sz="1500" b="1" dirty="0" smtClean="0">
                <a:solidFill>
                  <a:srgbClr val="8A0000"/>
                </a:solidFill>
                <a:latin typeface="Sylfaen" pitchFamily="18" charset="0"/>
              </a:rPr>
              <a:t>кв.м.</a:t>
            </a:r>
          </a:p>
          <a:p>
            <a:pPr marL="266700" lvl="1" indent="-266700">
              <a:spcBef>
                <a:spcPts val="2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</a:pPr>
            <a:r>
              <a:rPr lang="bg-BG" sz="1500" b="1" dirty="0" smtClean="0">
                <a:solidFill>
                  <a:srgbClr val="8A0000"/>
                </a:solidFill>
                <a:latin typeface="Sylfaen" pitchFamily="18" charset="0"/>
              </a:rPr>
              <a:t>Незначително покачване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на съществуващите индустриални площи в София през първото тримесечие на 2010 - 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7 795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кв.м.</a:t>
            </a:r>
            <a:r>
              <a:rPr lang="en-US" sz="1500" dirty="0" smtClean="0">
                <a:solidFill>
                  <a:srgbClr val="8A0000"/>
                </a:solidFill>
                <a:latin typeface="Sylfaen" pitchFamily="18" charset="0"/>
              </a:rPr>
              <a:t> </a:t>
            </a:r>
            <a:endParaRPr lang="bg-BG" sz="1500" dirty="0" smtClean="0">
              <a:solidFill>
                <a:srgbClr val="8A0000"/>
              </a:solidFill>
              <a:latin typeface="Sylfaen" pitchFamily="18" charset="0"/>
            </a:endParaRPr>
          </a:p>
          <a:p>
            <a:pPr marL="266700" lvl="1" indent="-266700">
              <a:spcBef>
                <a:spcPts val="200"/>
              </a:spcBef>
              <a:spcAft>
                <a:spcPts val="300"/>
              </a:spcAft>
              <a:buClr>
                <a:schemeClr val="accent2"/>
              </a:buClr>
              <a:buSzPct val="100000"/>
              <a:buFont typeface="Wingdings" pitchFamily="2" charset="2"/>
              <a:buChar char="v"/>
            </a:pPr>
            <a:r>
              <a:rPr lang="bg-BG" sz="1400" dirty="0" smtClean="0">
                <a:solidFill>
                  <a:srgbClr val="8A0000"/>
                </a:solidFill>
                <a:latin typeface="Sylfaen" pitchFamily="18" charset="0"/>
              </a:rPr>
              <a:t>Среден наем: </a:t>
            </a:r>
            <a:r>
              <a:rPr lang="en-US" sz="1400" b="1" dirty="0" smtClean="0">
                <a:solidFill>
                  <a:srgbClr val="8A0000"/>
                </a:solidFill>
                <a:latin typeface="Sylfaen" pitchFamily="18" charset="0"/>
              </a:rPr>
              <a:t>4,5 </a:t>
            </a:r>
            <a:r>
              <a:rPr lang="bg-BG" sz="1400" b="1" dirty="0" smtClean="0">
                <a:solidFill>
                  <a:srgbClr val="8A0000"/>
                </a:solidFill>
                <a:latin typeface="Sylfaen" pitchFamily="18" charset="0"/>
              </a:rPr>
              <a:t>евро/кв.м.</a:t>
            </a:r>
            <a:r>
              <a:rPr lang="en-US" sz="1400" b="1" dirty="0" smtClean="0">
                <a:solidFill>
                  <a:srgbClr val="8A0000"/>
                </a:solidFill>
                <a:latin typeface="Sylfaen" pitchFamily="18" charset="0"/>
              </a:rPr>
              <a:t> </a:t>
            </a:r>
            <a:r>
              <a:rPr lang="en-US" sz="1400" dirty="0" smtClean="0">
                <a:solidFill>
                  <a:srgbClr val="8A0000"/>
                </a:solidFill>
                <a:latin typeface="Sylfaen" pitchFamily="18" charset="0"/>
              </a:rPr>
              <a:t>(</a:t>
            </a:r>
            <a:r>
              <a:rPr lang="bg-BG" sz="1400" dirty="0" smtClean="0">
                <a:solidFill>
                  <a:srgbClr val="8A0000"/>
                </a:solidFill>
                <a:latin typeface="Sylfaen" pitchFamily="18" charset="0"/>
              </a:rPr>
              <a:t>без сервизна такса</a:t>
            </a:r>
            <a:r>
              <a:rPr lang="en-US" sz="1400" dirty="0" smtClean="0">
                <a:solidFill>
                  <a:srgbClr val="8A0000"/>
                </a:solidFill>
                <a:latin typeface="Sylfaen" pitchFamily="18" charset="0"/>
              </a:rPr>
              <a:t>), </a:t>
            </a:r>
            <a:r>
              <a:rPr lang="bg-BG" sz="1400" dirty="0" smtClean="0">
                <a:solidFill>
                  <a:srgbClr val="8A0000"/>
                </a:solidFill>
                <a:latin typeface="Sylfaen" pitchFamily="18" charset="0"/>
              </a:rPr>
              <a:t>с 10% по-ниско от предходното тримесечие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bg-BG" sz="1500" b="1" u="sng" dirty="0" smtClean="0">
                <a:solidFill>
                  <a:srgbClr val="8A0000"/>
                </a:solidFill>
                <a:latin typeface="Sylfaen" pitchFamily="18" charset="0"/>
              </a:rPr>
              <a:t>Тенденции</a:t>
            </a:r>
            <a:endParaRPr lang="en-US" sz="1500" b="1" u="sng" dirty="0" smtClean="0">
              <a:solidFill>
                <a:srgbClr val="8A0000"/>
              </a:solidFill>
              <a:latin typeface="Sylfaen" pitchFamily="18" charset="0"/>
            </a:endParaRPr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v"/>
            </a:pPr>
            <a:r>
              <a:rPr lang="bg-BG" sz="1400" dirty="0" smtClean="0">
                <a:solidFill>
                  <a:srgbClr val="8A0000"/>
                </a:solidFill>
                <a:latin typeface="Sylfaen" pitchFamily="18" charset="0"/>
              </a:rPr>
              <a:t>Ограничено предлагане на </a:t>
            </a:r>
            <a:r>
              <a:rPr lang="bg-BG" sz="1400" dirty="0" smtClean="0">
                <a:solidFill>
                  <a:srgbClr val="8A0000"/>
                </a:solidFill>
                <a:latin typeface="Sylfaen" pitchFamily="18" charset="0"/>
              </a:rPr>
              <a:t>модерни </a:t>
            </a:r>
            <a:r>
              <a:rPr lang="bg-BG" sz="1400" dirty="0" smtClean="0">
                <a:solidFill>
                  <a:srgbClr val="8A0000"/>
                </a:solidFill>
                <a:latin typeface="Sylfaen" pitchFamily="18" charset="0"/>
              </a:rPr>
              <a:t>логистични площи</a:t>
            </a:r>
          </a:p>
          <a:p>
            <a:pPr marL="268288" indent="-268288">
              <a:spcBef>
                <a:spcPts val="600"/>
              </a:spcBef>
              <a:buFont typeface="Wingdings" pitchFamily="2" charset="2"/>
              <a:buChar char="v"/>
            </a:pPr>
            <a:r>
              <a:rPr lang="bg-BG" sz="1400" dirty="0" smtClean="0">
                <a:solidFill>
                  <a:srgbClr val="8A0000"/>
                </a:solidFill>
                <a:latin typeface="Sylfaen" pitchFamily="18" charset="0"/>
              </a:rPr>
              <a:t>Постепенно достигане на световните наемни нива в сектора от около 3,50-4,00 евро/кв.м.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071563" y="357188"/>
            <a:ext cx="4500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g-BG" sz="2400" cap="small" dirty="0" smtClean="0">
                <a:solidFill>
                  <a:schemeClr val="bg1"/>
                </a:solidFill>
                <a:latin typeface="Cambria" pitchFamily="18" charset="0"/>
                <a:ea typeface="ＭＳ Ｐゴシック" charset="-128"/>
                <a:cs typeface="+mn-cs"/>
              </a:rPr>
              <a:t>П</a:t>
            </a:r>
            <a:r>
              <a:rPr lang="bg-BG" sz="2400" cap="small" dirty="0" smtClean="0">
                <a:solidFill>
                  <a:schemeClr val="bg1"/>
                </a:solidFill>
                <a:latin typeface="Cambria" pitchFamily="18" charset="0"/>
              </a:rPr>
              <a:t>азари устойчиви на криза</a:t>
            </a:r>
            <a:endParaRPr lang="bg-BG" sz="2400" cap="small" dirty="0">
              <a:solidFill>
                <a:schemeClr val="bg1"/>
              </a:solidFill>
              <a:latin typeface="Cambria" pitchFamily="18" charset="0"/>
              <a:ea typeface="ＭＳ Ｐゴシック" charset="-128"/>
              <a:cs typeface="+mn-cs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642910" y="1125229"/>
            <a:ext cx="807249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lvl="1" indent="-268288">
              <a:spcBef>
                <a:spcPts val="1200"/>
              </a:spcBef>
              <a:spcAft>
                <a:spcPts val="600"/>
              </a:spcAft>
              <a:buClr>
                <a:srgbClr val="A50021"/>
              </a:buClr>
              <a:buFont typeface="Wingdings" pitchFamily="2" charset="2"/>
              <a:buNone/>
              <a:tabLst>
                <a:tab pos="268288" algn="l"/>
              </a:tabLst>
              <a:defRPr/>
            </a:pP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Инвестиционният</a:t>
            </a:r>
            <a:r>
              <a:rPr lang="ru-RU" sz="1600" dirty="0" smtClean="0">
                <a:solidFill>
                  <a:srgbClr val="8A0000"/>
                </a:solidFill>
                <a:latin typeface="Sylfaen" pitchFamily="18" charset="0"/>
              </a:rPr>
              <a:t> пазар в България през </a:t>
            </a: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2009 г. </a:t>
            </a:r>
            <a:r>
              <a:rPr lang="ru-RU" sz="1600" dirty="0" smtClean="0">
                <a:solidFill>
                  <a:srgbClr val="8A0000"/>
                </a:solidFill>
                <a:latin typeface="Sylfaen" pitchFamily="18" charset="0"/>
              </a:rPr>
              <a:t>се активизира едва в</a:t>
            </a:r>
            <a:r>
              <a:rPr lang="en-US" sz="1600" dirty="0" smtClean="0">
                <a:solidFill>
                  <a:srgbClr val="8A0000"/>
                </a:solidFill>
                <a:latin typeface="Sylfaen" pitchFamily="18" charset="0"/>
              </a:rPr>
              <a:t> </a:t>
            </a:r>
            <a:r>
              <a:rPr lang="ru-RU" sz="1600" dirty="0" smtClean="0">
                <a:solidFill>
                  <a:srgbClr val="8A0000"/>
                </a:solidFill>
                <a:latin typeface="Sylfaen" pitchFamily="18" charset="0"/>
              </a:rPr>
              <a:t>края на годината.</a:t>
            </a:r>
          </a:p>
          <a:p>
            <a:pPr marL="268288" lvl="1" indent="-268288" algn="ctr">
              <a:spcBef>
                <a:spcPts val="600"/>
              </a:spcBef>
              <a:spcAft>
                <a:spcPts val="900"/>
              </a:spcAft>
              <a:buClr>
                <a:srgbClr val="A50021"/>
              </a:buClr>
              <a:tabLst>
                <a:tab pos="450850" algn="l"/>
              </a:tabLst>
              <a:defRPr/>
            </a:pPr>
            <a:r>
              <a:rPr lang="bg-BG" sz="1600" b="1" u="sng" dirty="0" smtClean="0">
                <a:solidFill>
                  <a:srgbClr val="8A0000"/>
                </a:solidFill>
                <a:latin typeface="Sylfaen" pitchFamily="18" charset="0"/>
              </a:rPr>
              <a:t>Перспективи за 2010:</a:t>
            </a:r>
          </a:p>
        </p:txBody>
      </p:sp>
      <p:graphicFrame>
        <p:nvGraphicFramePr>
          <p:cNvPr id="4" name="Диаграма 3"/>
          <p:cNvGraphicFramePr/>
          <p:nvPr/>
        </p:nvGraphicFramePr>
        <p:xfrm>
          <a:off x="785786" y="1963664"/>
          <a:ext cx="7929618" cy="3929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071563" y="357188"/>
            <a:ext cx="4500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g-BG" sz="2400" cap="small" dirty="0" smtClean="0">
                <a:solidFill>
                  <a:schemeClr val="bg1"/>
                </a:solidFill>
                <a:latin typeface="Cambria" pitchFamily="18" charset="0"/>
                <a:ea typeface="ＭＳ Ｐゴシック" charset="-128"/>
                <a:cs typeface="+mn-cs"/>
              </a:rPr>
              <a:t>П</a:t>
            </a:r>
            <a:r>
              <a:rPr lang="bg-BG" sz="2400" cap="small" dirty="0" smtClean="0">
                <a:solidFill>
                  <a:schemeClr val="bg1"/>
                </a:solidFill>
                <a:latin typeface="Cambria" pitchFamily="18" charset="0"/>
              </a:rPr>
              <a:t>роекти устойчиви на криза</a:t>
            </a:r>
            <a:endParaRPr lang="bg-BG" sz="2400" cap="small" dirty="0">
              <a:solidFill>
                <a:schemeClr val="bg1"/>
              </a:solidFill>
              <a:latin typeface="Cambria" pitchFamily="18" charset="0"/>
              <a:ea typeface="ＭＳ Ｐゴシック" charset="-128"/>
              <a:cs typeface="+mn-cs"/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214282" y="1132578"/>
            <a:ext cx="3286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4013" lvl="1" indent="-354013" algn="ctr" eaLnBrk="0" hangingPunct="0">
              <a:spcBef>
                <a:spcPts val="1200"/>
              </a:spcBef>
              <a:spcAft>
                <a:spcPts val="600"/>
              </a:spcAft>
              <a:buClr>
                <a:srgbClr val="A50021"/>
              </a:buClr>
              <a:tabLst>
                <a:tab pos="442913" algn="l"/>
              </a:tabLst>
            </a:pPr>
            <a:r>
              <a:rPr lang="bg-BG" b="1" u="sng" dirty="0" smtClean="0">
                <a:solidFill>
                  <a:srgbClr val="8A0000"/>
                </a:solidFill>
                <a:latin typeface="Sylfaen" pitchFamily="18" charset="0"/>
              </a:rPr>
              <a:t>Основни предимства:</a:t>
            </a:r>
          </a:p>
        </p:txBody>
      </p:sp>
      <p:graphicFrame>
        <p:nvGraphicFramePr>
          <p:cNvPr id="5" name="Диаграма 4"/>
          <p:cNvGraphicFramePr/>
          <p:nvPr/>
        </p:nvGraphicFramePr>
        <p:xfrm>
          <a:off x="1071563" y="1426972"/>
          <a:ext cx="7286651" cy="4430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Изнесено означение с четири стрелки 4"/>
          <p:cNvSpPr/>
          <p:nvPr/>
        </p:nvSpPr>
        <p:spPr bwMode="auto">
          <a:xfrm>
            <a:off x="5771129" y="1940442"/>
            <a:ext cx="3122013" cy="2641091"/>
          </a:xfrm>
          <a:prstGeom prst="quadArrowCallout">
            <a:avLst/>
          </a:prstGeom>
          <a:gradFill>
            <a:gsLst>
              <a:gs pos="0">
                <a:srgbClr val="C00000"/>
              </a:gs>
              <a:gs pos="100000">
                <a:schemeClr val="accent2">
                  <a:lumMod val="60000"/>
                  <a:lumOff val="40000"/>
                </a:schemeClr>
              </a:gs>
            </a:gsLst>
          </a:gra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87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itchFamily="34" charset="0"/>
              <a:buNone/>
              <a:tabLst/>
            </a:pPr>
            <a:endParaRPr kumimoji="0" lang="bg-BG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 Box 88" descr="60%"/>
          <p:cNvSpPr txBox="1">
            <a:spLocks noChangeArrowheads="1"/>
          </p:cNvSpPr>
          <p:nvPr/>
        </p:nvSpPr>
        <p:spPr bwMode="auto">
          <a:xfrm>
            <a:off x="5771129" y="1336342"/>
            <a:ext cx="3087151" cy="4016484"/>
          </a:xfrm>
          <a:prstGeom prst="rect">
            <a:avLst/>
          </a:prstGeom>
          <a:noFill/>
          <a:ln w="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en-GB" sz="1400" b="1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/>
            <a:r>
              <a:rPr lang="bg-BG" sz="1400" b="1" cap="small" dirty="0" smtClean="0">
                <a:solidFill>
                  <a:schemeClr val="tx1"/>
                </a:solidFill>
                <a:latin typeface="Sylfaen" pitchFamily="18" charset="0"/>
              </a:rPr>
              <a:t>Дю </a:t>
            </a:r>
            <a:r>
              <a:rPr lang="bg-BG" sz="1400" b="1" cap="small" dirty="0" err="1" smtClean="0">
                <a:solidFill>
                  <a:schemeClr val="tx1"/>
                </a:solidFill>
                <a:latin typeface="Sylfaen" pitchFamily="18" charset="0"/>
              </a:rPr>
              <a:t>дилиджънс</a:t>
            </a:r>
            <a:endParaRPr lang="en-GB" sz="1400" b="1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/>
            <a:endParaRPr lang="en-GB" sz="1400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/>
            <a:endParaRPr lang="en-GB" sz="1400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/>
            <a:endParaRPr lang="en-GB" sz="1400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/>
            <a:endParaRPr lang="en-GB" sz="1400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>
              <a:spcBef>
                <a:spcPts val="2400"/>
              </a:spcBef>
            </a:pPr>
            <a:r>
              <a:rPr lang="bg-BG" sz="1300" b="1" cap="small" dirty="0" smtClean="0">
                <a:latin typeface="Sylfaen" pitchFamily="18" charset="0"/>
              </a:rPr>
              <a:t>Пазарна оценка</a:t>
            </a:r>
            <a:endParaRPr lang="en-GB" sz="1300" b="1" cap="small" dirty="0" smtClean="0">
              <a:latin typeface="Sylfaen" pitchFamily="18" charset="0"/>
            </a:endParaRPr>
          </a:p>
          <a:p>
            <a:pPr algn="ctr"/>
            <a:r>
              <a:rPr lang="bg-BG" sz="1300" b="1" cap="small" dirty="0" smtClean="0">
                <a:latin typeface="Sylfaen" pitchFamily="18" charset="0"/>
              </a:rPr>
              <a:t>Оценка на алтернативите по преструктуриране</a:t>
            </a:r>
            <a:endParaRPr lang="en-GB" sz="1300" b="1" cap="small" dirty="0">
              <a:latin typeface="Sylfaen" pitchFamily="18" charset="0"/>
            </a:endParaRPr>
          </a:p>
          <a:p>
            <a:pPr algn="ctr"/>
            <a:endParaRPr lang="en-GB" sz="1400" b="1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/>
            <a:endParaRPr lang="en-GB" sz="1400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/>
            <a:endParaRPr lang="en-GB" sz="1400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/>
            <a:endParaRPr lang="en-GB" sz="1400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/>
            <a:endParaRPr lang="en-GB" sz="1400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/>
            <a:endParaRPr lang="en-GB" sz="1400" cap="small" dirty="0">
              <a:solidFill>
                <a:schemeClr val="tx1"/>
              </a:solidFill>
              <a:latin typeface="Sylfaen" pitchFamily="18" charset="0"/>
            </a:endParaRPr>
          </a:p>
          <a:p>
            <a:pPr algn="ctr"/>
            <a:r>
              <a:rPr lang="bg-BG" sz="1400" b="1" cap="small" dirty="0" smtClean="0">
                <a:solidFill>
                  <a:schemeClr val="tx1"/>
                </a:solidFill>
                <a:latin typeface="Sylfaen" pitchFamily="18" charset="0"/>
              </a:rPr>
              <a:t>Структуриране и интеграция на инвестиционната сделка</a:t>
            </a:r>
            <a:endParaRPr lang="en-GB" sz="1400" b="1" cap="small" dirty="0">
              <a:solidFill>
                <a:schemeClr val="tx1"/>
              </a:solidFill>
              <a:latin typeface="Sylfaen" pitchFamily="18" charset="0"/>
            </a:endParaRPr>
          </a:p>
        </p:txBody>
      </p:sp>
      <p:sp>
        <p:nvSpPr>
          <p:cNvPr id="2" name="Текстово поле 1"/>
          <p:cNvSpPr txBox="1"/>
          <p:nvPr/>
        </p:nvSpPr>
        <p:spPr>
          <a:xfrm>
            <a:off x="1071563" y="357188"/>
            <a:ext cx="45005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bg-BG" sz="2400" cap="small" dirty="0" smtClean="0">
                <a:solidFill>
                  <a:schemeClr val="bg1"/>
                </a:solidFill>
                <a:latin typeface="Cambria" pitchFamily="18" charset="0"/>
                <a:ea typeface="ＭＳ Ｐゴシック" charset="-128"/>
                <a:cs typeface="+mn-cs"/>
              </a:rPr>
              <a:t>П</a:t>
            </a:r>
            <a:r>
              <a:rPr lang="bg-BG" sz="2400" cap="small" dirty="0" smtClean="0">
                <a:solidFill>
                  <a:schemeClr val="bg1"/>
                </a:solidFill>
                <a:latin typeface="Cambria" pitchFamily="18" charset="0"/>
              </a:rPr>
              <a:t>роекти устойчиви на криза</a:t>
            </a:r>
            <a:endParaRPr lang="bg-BG" sz="2400" cap="small" dirty="0">
              <a:solidFill>
                <a:schemeClr val="bg1"/>
              </a:solidFill>
              <a:latin typeface="Cambria" pitchFamily="18" charset="0"/>
              <a:ea typeface="ＭＳ Ｐゴシック" charset="-128"/>
              <a:cs typeface="+mn-cs"/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646338" y="1336342"/>
            <a:ext cx="5124791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eaLnBrk="0" hangingPunct="0">
              <a:spcBef>
                <a:spcPts val="1200"/>
              </a:spcBef>
              <a:spcAft>
                <a:spcPts val="1200"/>
              </a:spcAft>
              <a:buClr>
                <a:srgbClr val="A50021"/>
              </a:buClr>
              <a:buFont typeface="Arial" pitchFamily="34" charset="0"/>
              <a:buNone/>
              <a:tabLst>
                <a:tab pos="442913" algn="l"/>
              </a:tabLst>
            </a:pP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Често срещани </a:t>
            </a:r>
            <a:r>
              <a:rPr lang="bg-BG" sz="1600" b="1" dirty="0" smtClean="0">
                <a:solidFill>
                  <a:srgbClr val="8A0000"/>
                </a:solidFill>
                <a:latin typeface="Sylfaen" pitchFamily="18" charset="0"/>
              </a:rPr>
              <a:t>пречки и проблеми </a:t>
            </a: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за реализация на един имот като успешен инвестиционен продукт:</a:t>
            </a:r>
          </a:p>
          <a:p>
            <a:pPr marL="274638" lvl="1" indent="-274638" eaLnBrk="0" hangingPunct="0">
              <a:spcBef>
                <a:spcPts val="1200"/>
              </a:spcBef>
              <a:spcAft>
                <a:spcPts val="1200"/>
              </a:spcAft>
              <a:buClr>
                <a:srgbClr val="A50021"/>
              </a:buClr>
              <a:buFont typeface="Wingdings" pitchFamily="2" charset="2"/>
              <a:buChar char="v"/>
              <a:tabLst>
                <a:tab pos="442913" algn="l"/>
              </a:tabLst>
            </a:pP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 Краткосрочни договори с наличните наематели</a:t>
            </a:r>
          </a:p>
          <a:p>
            <a:pPr marL="274638" lvl="1" indent="-274638" eaLnBrk="0" hangingPunct="0">
              <a:spcBef>
                <a:spcPts val="1200"/>
              </a:spcBef>
              <a:spcAft>
                <a:spcPts val="1200"/>
              </a:spcAft>
              <a:buClr>
                <a:srgbClr val="A50021"/>
              </a:buClr>
              <a:buFont typeface="Wingdings" pitchFamily="2" charset="2"/>
              <a:buChar char="v"/>
              <a:tabLst>
                <a:tab pos="442913" algn="l"/>
              </a:tabLst>
            </a:pP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 </a:t>
            </a: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Високи </a:t>
            </a: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/</a:t>
            </a: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не пазарни/ наеми</a:t>
            </a:r>
          </a:p>
          <a:p>
            <a:pPr marL="274638" lvl="1" indent="-274638" eaLnBrk="0" hangingPunct="0">
              <a:spcBef>
                <a:spcPts val="1200"/>
              </a:spcBef>
              <a:spcAft>
                <a:spcPts val="1200"/>
              </a:spcAft>
              <a:buClr>
                <a:srgbClr val="A50021"/>
              </a:buClr>
              <a:buFont typeface="Wingdings" pitchFamily="2" charset="2"/>
              <a:buChar char="v"/>
              <a:tabLst>
                <a:tab pos="442913" algn="l"/>
              </a:tabLst>
            </a:pP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Липса </a:t>
            </a: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на наематели </a:t>
            </a:r>
          </a:p>
          <a:p>
            <a:pPr marL="274638" lvl="1" indent="-274638" eaLnBrk="0" hangingPunct="0">
              <a:spcBef>
                <a:spcPts val="1200"/>
              </a:spcBef>
              <a:spcAft>
                <a:spcPts val="1200"/>
              </a:spcAft>
              <a:buClr>
                <a:srgbClr val="A50021"/>
              </a:buClr>
              <a:buFont typeface="Wingdings" pitchFamily="2" charset="2"/>
              <a:buChar char="v"/>
              <a:tabLst>
                <a:tab pos="442913" algn="l"/>
              </a:tabLst>
            </a:pP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 Ниска светла височина на етажите (под  2.70 м)</a:t>
            </a:r>
          </a:p>
          <a:p>
            <a:pPr marL="274638" lvl="1" indent="-274638" eaLnBrk="0" hangingPunct="0">
              <a:spcBef>
                <a:spcPts val="1200"/>
              </a:spcBef>
              <a:spcAft>
                <a:spcPts val="1200"/>
              </a:spcAft>
              <a:buClr>
                <a:srgbClr val="A50021"/>
              </a:buClr>
              <a:buFont typeface="Wingdings" pitchFamily="2" charset="2"/>
              <a:buChar char="v"/>
              <a:tabLst>
                <a:tab pos="442913" algn="l"/>
              </a:tabLst>
            </a:pP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Липса на собствен паркинг или недостатъчен брой </a:t>
            </a:r>
            <a:r>
              <a:rPr lang="bg-BG" sz="1600" dirty="0" err="1" smtClean="0">
                <a:solidFill>
                  <a:srgbClr val="8A0000"/>
                </a:solidFill>
                <a:latin typeface="Sylfaen" pitchFamily="18" charset="0"/>
              </a:rPr>
              <a:t>паркоместа</a:t>
            </a:r>
            <a:endParaRPr lang="en-US" sz="1600" dirty="0" smtClean="0">
              <a:solidFill>
                <a:srgbClr val="8A0000"/>
              </a:solidFill>
              <a:latin typeface="Sylfaen" pitchFamily="18" charset="0"/>
            </a:endParaRPr>
          </a:p>
          <a:p>
            <a:pPr marL="274638" lvl="1" indent="-274638" eaLnBrk="0" hangingPunct="0">
              <a:spcBef>
                <a:spcPts val="1200"/>
              </a:spcBef>
              <a:spcAft>
                <a:spcPts val="1200"/>
              </a:spcAft>
              <a:buClr>
                <a:srgbClr val="A50021"/>
              </a:buClr>
              <a:buFont typeface="Wingdings" pitchFamily="2" charset="2"/>
              <a:buChar char="v"/>
              <a:tabLst>
                <a:tab pos="442913" algn="l"/>
              </a:tabLst>
            </a:pPr>
            <a:r>
              <a:rPr lang="bg-BG" sz="1600" dirty="0" smtClean="0">
                <a:solidFill>
                  <a:srgbClr val="8A0000"/>
                </a:solidFill>
                <a:latin typeface="Sylfaen" pitchFamily="18" charset="0"/>
              </a:rPr>
              <a:t> Нестандартни активи </a:t>
            </a:r>
            <a:endParaRPr lang="en-US" sz="1600" dirty="0" smtClean="0">
              <a:solidFill>
                <a:srgbClr val="8A0000"/>
              </a:solidFill>
              <a:latin typeface="Sylfaen" pitchFamily="18" charset="0"/>
            </a:endParaRPr>
          </a:p>
          <a:p>
            <a:endParaRPr lang="bg-BG" sz="1600" dirty="0">
              <a:solidFill>
                <a:srgbClr val="8A0000"/>
              </a:solidFill>
              <a:latin typeface="Sylfae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97040" y="367665"/>
            <a:ext cx="4987925" cy="31115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US" sz="2400" cap="small" dirty="0">
                <a:solidFill>
                  <a:schemeClr val="bg1"/>
                </a:solidFill>
                <a:latin typeface="Cambria" pitchFamily="18" charset="0"/>
              </a:rPr>
              <a:t>Sale</a:t>
            </a:r>
            <a:r>
              <a:rPr lang="bg-BG" sz="2400" cap="small" dirty="0" smtClean="0">
                <a:solidFill>
                  <a:schemeClr val="bg1"/>
                </a:solidFill>
                <a:latin typeface="Cambria" pitchFamily="18" charset="0"/>
              </a:rPr>
              <a:t>-</a:t>
            </a:r>
            <a:r>
              <a:rPr lang="en-AU" sz="2400" cap="small" dirty="0" smtClean="0">
                <a:solidFill>
                  <a:schemeClr val="bg1"/>
                </a:solidFill>
                <a:latin typeface="Cambria" pitchFamily="18" charset="0"/>
              </a:rPr>
              <a:t>and-</a:t>
            </a:r>
            <a:r>
              <a:rPr lang="en-US" sz="2400" cap="small" dirty="0">
                <a:solidFill>
                  <a:schemeClr val="bg1"/>
                </a:solidFill>
                <a:latin typeface="Cambria" pitchFamily="18" charset="0"/>
              </a:rPr>
              <a:t>Leaseback </a:t>
            </a:r>
            <a:r>
              <a:rPr lang="bg-BG" sz="2400" cap="small" dirty="0">
                <a:solidFill>
                  <a:schemeClr val="bg1"/>
                </a:solidFill>
                <a:latin typeface="Cambria" pitchFamily="18" charset="0"/>
              </a:rPr>
              <a:t>Схеми</a:t>
            </a:r>
            <a:endParaRPr lang="en-US" sz="2400" cap="small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3" name="Rectangle 3"/>
          <p:cNvSpPr txBox="1">
            <a:spLocks/>
          </p:cNvSpPr>
          <p:nvPr/>
        </p:nvSpPr>
        <p:spPr bwMode="auto">
          <a:xfrm>
            <a:off x="500063" y="1116902"/>
            <a:ext cx="8001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2425" indent="-352425" algn="just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1500" b="1" dirty="0">
                <a:solidFill>
                  <a:srgbClr val="8A0000"/>
                </a:solidFill>
                <a:latin typeface="Sylfaen" pitchFamily="18" charset="0"/>
              </a:rPr>
              <a:t>Sale-and-Leaseback</a:t>
            </a:r>
            <a:r>
              <a:rPr lang="bg-BG" sz="1500" b="1" dirty="0">
                <a:solidFill>
                  <a:srgbClr val="8A0000"/>
                </a:solidFill>
                <a:latin typeface="Sylfaen" pitchFamily="18" charset="0"/>
              </a:rPr>
              <a:t> </a:t>
            </a:r>
            <a:r>
              <a:rPr lang="bg-BG" sz="1500" dirty="0">
                <a:solidFill>
                  <a:srgbClr val="8A0000"/>
                </a:solidFill>
                <a:latin typeface="Sylfaen" pitchFamily="18" charset="0"/>
              </a:rPr>
              <a:t>транзакциите се налагат като предпочитан инструмент на инвестиционния пазар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.</a:t>
            </a:r>
            <a:endParaRPr lang="bg-BG" sz="1500" dirty="0">
              <a:solidFill>
                <a:srgbClr val="8A0000"/>
              </a:solidFill>
              <a:latin typeface="Sylfaen" pitchFamily="18" charset="0"/>
            </a:endParaRPr>
          </a:p>
          <a:p>
            <a:pPr marL="352425" indent="-352425" algn="just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Възможност за засегнати от кризата бизнес дейности да отключат паричен ресурс от оперативните си имоти в условията на затруднено кредитиране</a:t>
            </a:r>
          </a:p>
        </p:txBody>
      </p:sp>
      <p:sp>
        <p:nvSpPr>
          <p:cNvPr id="18436" name="Текстово поле 16"/>
          <p:cNvSpPr txBox="1">
            <a:spLocks noChangeArrowheads="1"/>
          </p:cNvSpPr>
          <p:nvPr/>
        </p:nvSpPr>
        <p:spPr bwMode="auto">
          <a:xfrm>
            <a:off x="500061" y="2283778"/>
            <a:ext cx="4536000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52425" indent="-352425" algn="just">
              <a:spcBef>
                <a:spcPts val="600"/>
              </a:spcBef>
              <a:spcAft>
                <a:spcPts val="0"/>
              </a:spcAft>
              <a:defRPr/>
            </a:pPr>
            <a:r>
              <a:rPr lang="bg-BG" sz="1400" u="sng" cap="small" spc="100" dirty="0" smtClean="0"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itchFamily="18" charset="0"/>
              </a:rPr>
              <a:t>Ползи за продавача: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Извличане на оптимални приходи от транзакцията при </a:t>
            </a:r>
            <a:r>
              <a:rPr lang="en-AU" sz="1500" dirty="0" smtClean="0">
                <a:solidFill>
                  <a:srgbClr val="8A0000"/>
                </a:solidFill>
                <a:latin typeface="Sylfaen" pitchFamily="18" charset="0"/>
              </a:rPr>
              <a:t>sale-and-leaseback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схема с дългосрочни и </a:t>
            </a: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реалистични наеми</a:t>
            </a:r>
            <a:endParaRPr lang="bg-BG" sz="1500" dirty="0" smtClean="0">
              <a:solidFill>
                <a:srgbClr val="8A0000"/>
              </a:solidFill>
              <a:latin typeface="Sylfaen" pitchFamily="18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Освобождаване на ресурс от управлението на имоти и фокусирането му върху основната дейност</a:t>
            </a: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Пренасочване на освободения паричен капитал в дейности със значително по-висока възвръщаемост на инвестициите</a:t>
            </a:r>
            <a:endParaRPr lang="en-GB" sz="1500" dirty="0" smtClean="0">
              <a:solidFill>
                <a:srgbClr val="8A0000"/>
              </a:solidFill>
              <a:latin typeface="Sylfaen" pitchFamily="18" charset="0"/>
            </a:endParaRPr>
          </a:p>
          <a:p>
            <a:pPr marL="352425" indent="-352425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bg-BG" sz="1500" dirty="0" smtClean="0">
                <a:solidFill>
                  <a:srgbClr val="8A0000"/>
                </a:solidFill>
                <a:latin typeface="Sylfaen" pitchFamily="18" charset="0"/>
              </a:rPr>
              <a:t>Създаване на по-голяма гъвкавост в оперативното разпореждане с имотите чрез преминаването от собственост към наем</a:t>
            </a:r>
            <a:endParaRPr lang="en-GB" sz="1500" dirty="0" smtClean="0">
              <a:solidFill>
                <a:srgbClr val="8A0000"/>
              </a:solidFill>
              <a:latin typeface="Sylfaen" pitchFamily="18" charset="0"/>
            </a:endParaRPr>
          </a:p>
        </p:txBody>
      </p:sp>
      <p:grpSp>
        <p:nvGrpSpPr>
          <p:cNvPr id="4" name="Групиране 5"/>
          <p:cNvGrpSpPr>
            <a:grpSpLocks/>
          </p:cNvGrpSpPr>
          <p:nvPr/>
        </p:nvGrpSpPr>
        <p:grpSpPr bwMode="auto">
          <a:xfrm>
            <a:off x="4875657" y="2632710"/>
            <a:ext cx="4140000" cy="3290888"/>
            <a:chOff x="4585063" y="2404555"/>
            <a:chExt cx="4381488" cy="3291275"/>
          </a:xfrm>
        </p:grpSpPr>
        <p:grpSp>
          <p:nvGrpSpPr>
            <p:cNvPr id="5" name="Групиране 24"/>
            <p:cNvGrpSpPr>
              <a:grpSpLocks/>
            </p:cNvGrpSpPr>
            <p:nvPr/>
          </p:nvGrpSpPr>
          <p:grpSpPr bwMode="auto">
            <a:xfrm>
              <a:off x="4585063" y="2404555"/>
              <a:ext cx="4381488" cy="3291275"/>
              <a:chOff x="4572000" y="1890017"/>
              <a:chExt cx="4381488" cy="3291275"/>
            </a:xfrm>
          </p:grpSpPr>
          <p:graphicFrame>
            <p:nvGraphicFramePr>
              <p:cNvPr id="10" name="Диаграма 10"/>
              <p:cNvGraphicFramePr/>
              <p:nvPr/>
            </p:nvGraphicFramePr>
            <p:xfrm>
              <a:off x="4572000" y="2014524"/>
              <a:ext cx="4381488" cy="3096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sp>
            <p:nvSpPr>
              <p:cNvPr id="11" name="Текстово поле 11"/>
              <p:cNvSpPr txBox="1"/>
              <p:nvPr/>
            </p:nvSpPr>
            <p:spPr>
              <a:xfrm>
                <a:off x="5849934" y="1890017"/>
                <a:ext cx="1636708" cy="46201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bg-BG" sz="1200" dirty="0">
                    <a:solidFill>
                      <a:schemeClr val="accent2">
                        <a:lumMod val="50000"/>
                      </a:schemeClr>
                    </a:solidFill>
                    <a:latin typeface="Sylfaen" pitchFamily="18" charset="0"/>
                  </a:rPr>
                  <a:t>Стойност на имота – продажна </a:t>
                </a:r>
                <a:r>
                  <a:rPr lang="bg-BG" sz="1200" dirty="0" smtClean="0">
                    <a:solidFill>
                      <a:schemeClr val="accent2">
                        <a:lumMod val="50000"/>
                      </a:schemeClr>
                    </a:solidFill>
                    <a:latin typeface="Sylfaen" pitchFamily="18" charset="0"/>
                  </a:rPr>
                  <a:t>цена</a:t>
                </a:r>
                <a:endParaRPr lang="bg-BG" sz="1200" dirty="0">
                  <a:solidFill>
                    <a:schemeClr val="accent2">
                      <a:lumMod val="50000"/>
                    </a:schemeClr>
                  </a:solidFill>
                  <a:latin typeface="Sylfaen" pitchFamily="18" charset="0"/>
                </a:endParaRPr>
              </a:p>
            </p:txBody>
          </p:sp>
          <p:sp>
            <p:nvSpPr>
              <p:cNvPr id="12" name="Текстово поле 12"/>
              <p:cNvSpPr txBox="1"/>
              <p:nvPr/>
            </p:nvSpPr>
            <p:spPr>
              <a:xfrm>
                <a:off x="6007096" y="2709263"/>
                <a:ext cx="1428746" cy="46201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bg-BG" sz="1200" dirty="0">
                    <a:solidFill>
                      <a:schemeClr val="accent2">
                        <a:lumMod val="50000"/>
                      </a:schemeClr>
                    </a:solidFill>
                    <a:latin typeface="Sylfaen" pitchFamily="18" charset="0"/>
                  </a:rPr>
                  <a:t>Инвестиционна продажба</a:t>
                </a:r>
              </a:p>
            </p:txBody>
          </p:sp>
          <p:sp>
            <p:nvSpPr>
              <p:cNvPr id="13" name="Текстово поле 13"/>
              <p:cNvSpPr txBox="1"/>
              <p:nvPr/>
            </p:nvSpPr>
            <p:spPr>
              <a:xfrm>
                <a:off x="6032496" y="4141357"/>
                <a:ext cx="1558921" cy="277846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bg-BG" sz="1200" dirty="0">
                    <a:solidFill>
                      <a:schemeClr val="accent2">
                        <a:lumMod val="50000"/>
                      </a:schemeClr>
                    </a:solidFill>
                    <a:latin typeface="Sylfaen" pitchFamily="18" charset="0"/>
                  </a:rPr>
                  <a:t>Обратно наемане</a:t>
                </a:r>
              </a:p>
            </p:txBody>
          </p:sp>
          <p:sp>
            <p:nvSpPr>
              <p:cNvPr id="14" name="Текстово поле 14"/>
              <p:cNvSpPr txBox="1"/>
              <p:nvPr/>
            </p:nvSpPr>
            <p:spPr>
              <a:xfrm>
                <a:off x="6137271" y="4905035"/>
                <a:ext cx="1357309" cy="27625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bg-BG" sz="1200" dirty="0">
                    <a:solidFill>
                      <a:schemeClr val="accent2">
                        <a:lumMod val="50000"/>
                      </a:schemeClr>
                    </a:solidFill>
                    <a:latin typeface="Sylfaen" pitchFamily="18" charset="0"/>
                  </a:rPr>
                  <a:t>Годишен наем</a:t>
                </a:r>
              </a:p>
            </p:txBody>
          </p:sp>
          <p:sp>
            <p:nvSpPr>
              <p:cNvPr id="15" name="Извита стрелка надясно 15"/>
              <p:cNvSpPr/>
              <p:nvPr/>
            </p:nvSpPr>
            <p:spPr>
              <a:xfrm rot="5400000">
                <a:off x="6249136" y="1178134"/>
                <a:ext cx="885929" cy="3214678"/>
              </a:xfrm>
              <a:prstGeom prst="curvedRightArrow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flat" dir="tl">
                    <a:rot lat="0" lon="0" rev="6600000"/>
                  </a:lightRig>
                </a:scene3d>
                <a:sp3d extrusionH="25400" contourW="8890">
                  <a:bevelT w="38100" h="31750"/>
                  <a:contourClr>
                    <a:schemeClr val="accent2">
                      <a:shade val="75000"/>
                    </a:schemeClr>
                  </a:contourClr>
                </a:sp3d>
              </a:bodyPr>
              <a:lstStyle/>
              <a:p>
                <a:pPr algn="ctr">
                  <a:defRPr/>
                </a:pPr>
                <a:endParaRPr lang="bg-BG">
                  <a:ln w="11430"/>
                  <a:gradFill>
                    <a:gsLst>
                      <a:gs pos="0">
                        <a:schemeClr val="accent2">
                          <a:tint val="70000"/>
                          <a:satMod val="245000"/>
                        </a:schemeClr>
                      </a:gs>
                      <a:gs pos="75000">
                        <a:schemeClr val="accent2">
                          <a:tint val="90000"/>
                          <a:shade val="60000"/>
                          <a:satMod val="240000"/>
                        </a:schemeClr>
                      </a:gs>
                      <a:gs pos="100000">
                        <a:schemeClr val="accent2">
                          <a:tint val="100000"/>
                          <a:shade val="50000"/>
                          <a:satMod val="240000"/>
                        </a:schemeClr>
                      </a:gs>
                    </a:gsLst>
                    <a:lin ang="5400000"/>
                  </a:gra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Sylfaen" pitchFamily="18" charset="0"/>
                </a:endParaRPr>
              </a:p>
            </p:txBody>
          </p:sp>
        </p:grpSp>
        <p:sp>
          <p:nvSpPr>
            <p:cNvPr id="7" name="Извита стрелка надясно 7"/>
            <p:cNvSpPr/>
            <p:nvPr/>
          </p:nvSpPr>
          <p:spPr>
            <a:xfrm rot="16200000">
              <a:off x="6393963" y="3345453"/>
              <a:ext cx="857351" cy="3214678"/>
            </a:xfrm>
            <a:prstGeom prst="curvedRightArrow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>
                <a:defRPr/>
              </a:pPr>
              <a:endParaRPr lang="bg-BG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ylfaen" pitchFamily="18" charset="0"/>
              </a:endParaRPr>
            </a:p>
          </p:txBody>
        </p:sp>
        <p:sp>
          <p:nvSpPr>
            <p:cNvPr id="8" name="Извита стрелка надолу 8"/>
            <p:cNvSpPr/>
            <p:nvPr/>
          </p:nvSpPr>
          <p:spPr>
            <a:xfrm>
              <a:off x="5501048" y="3071383"/>
              <a:ext cx="2500305" cy="714459"/>
            </a:xfrm>
            <a:prstGeom prst="curvedDownArrow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bg-BG">
                <a:solidFill>
                  <a:schemeClr val="tx1"/>
                </a:solidFill>
                <a:latin typeface="Sylfaen" pitchFamily="18" charset="0"/>
              </a:endParaRPr>
            </a:p>
          </p:txBody>
        </p:sp>
        <p:sp>
          <p:nvSpPr>
            <p:cNvPr id="9" name="Извита стрелка надолу 9"/>
            <p:cNvSpPr/>
            <p:nvPr/>
          </p:nvSpPr>
          <p:spPr>
            <a:xfrm rot="10800000">
              <a:off x="5501048" y="4468548"/>
              <a:ext cx="2500305" cy="571567"/>
            </a:xfrm>
            <a:prstGeom prst="curvedDownArrow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bg-BG">
                <a:solidFill>
                  <a:schemeClr val="tx1"/>
                </a:solidFill>
                <a:latin typeface="Sylfae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855536" y="355473"/>
            <a:ext cx="4987925" cy="311150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bg-BG" sz="2400" cap="small" dirty="0">
                <a:solidFill>
                  <a:schemeClr val="bg1"/>
                </a:solidFill>
                <a:latin typeface="Cambria" pitchFamily="18" charset="0"/>
              </a:rPr>
              <a:t>Контакти</a:t>
            </a:r>
            <a:endParaRPr lang="en-US" sz="2400" cap="small" dirty="0">
              <a:solidFill>
                <a:schemeClr val="bg1"/>
              </a:solidFill>
              <a:latin typeface="Cambria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3358356" y="3785394"/>
            <a:ext cx="4714875" cy="1588"/>
          </a:xfrm>
          <a:prstGeom prst="line">
            <a:avLst/>
          </a:prstGeom>
          <a:ln w="22225">
            <a:solidFill>
              <a:schemeClr val="accent2">
                <a:lumMod val="75000"/>
                <a:alpha val="6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9" name="Текстово поле 12"/>
          <p:cNvSpPr txBox="1">
            <a:spLocks noChangeArrowheads="1"/>
          </p:cNvSpPr>
          <p:nvPr/>
        </p:nvSpPr>
        <p:spPr bwMode="auto">
          <a:xfrm>
            <a:off x="895540" y="1648206"/>
            <a:ext cx="4319401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g-BG" sz="1600" b="1" dirty="0" smtClean="0">
                <a:solidFill>
                  <a:srgbClr val="990000"/>
                </a:solidFill>
                <a:latin typeface="Sylfaen" pitchFamily="18" charset="0"/>
              </a:rPr>
              <a:t>Сергей Койнов</a:t>
            </a:r>
          </a:p>
          <a:p>
            <a:r>
              <a:rPr lang="bg-BG" sz="1600" dirty="0" smtClean="0">
                <a:solidFill>
                  <a:srgbClr val="990000"/>
                </a:solidFill>
                <a:latin typeface="Sylfaen" pitchFamily="18" charset="0"/>
              </a:rPr>
              <a:t>Управляващ съдружник</a:t>
            </a:r>
          </a:p>
          <a:p>
            <a:r>
              <a:rPr lang="en-US" sz="1600" dirty="0" smtClean="0">
                <a:solidFill>
                  <a:srgbClr val="990000"/>
                </a:solidFill>
                <a:latin typeface="Sylfaen" pitchFamily="18" charset="0"/>
              </a:rPr>
              <a:t>E: skoinov@forton.bg </a:t>
            </a:r>
          </a:p>
          <a:p>
            <a:endParaRPr lang="bg-BG" sz="1600" b="1" dirty="0" smtClean="0">
              <a:solidFill>
                <a:srgbClr val="990000"/>
              </a:solidFill>
              <a:latin typeface="Sylfaen" pitchFamily="18" charset="0"/>
            </a:endParaRPr>
          </a:p>
          <a:p>
            <a:endParaRPr lang="bg-BG" sz="1600" b="1" dirty="0" smtClean="0">
              <a:solidFill>
                <a:srgbClr val="990000"/>
              </a:solidFill>
              <a:latin typeface="Sylfaen" pitchFamily="18" charset="0"/>
            </a:endParaRPr>
          </a:p>
          <a:p>
            <a:r>
              <a:rPr lang="bg-BG" sz="1600" b="1" dirty="0" smtClean="0">
                <a:solidFill>
                  <a:srgbClr val="990000"/>
                </a:solidFill>
                <a:latin typeface="Sylfaen" pitchFamily="18" charset="0"/>
              </a:rPr>
              <a:t>Михаела </a:t>
            </a:r>
            <a:r>
              <a:rPr lang="bg-BG" sz="1600" b="1" dirty="0" err="1">
                <a:solidFill>
                  <a:srgbClr val="990000"/>
                </a:solidFill>
                <a:latin typeface="Sylfaen" pitchFamily="18" charset="0"/>
              </a:rPr>
              <a:t>Лашова</a:t>
            </a:r>
            <a:r>
              <a:rPr lang="en-US" sz="1600" b="1" dirty="0">
                <a:solidFill>
                  <a:srgbClr val="990000"/>
                </a:solidFill>
                <a:latin typeface="Sylfaen" pitchFamily="18" charset="0"/>
              </a:rPr>
              <a:t>                                                         </a:t>
            </a:r>
            <a:endParaRPr lang="bg-BG" sz="1600" b="1" dirty="0">
              <a:solidFill>
                <a:srgbClr val="990000"/>
              </a:solidFill>
              <a:latin typeface="Sylfaen" pitchFamily="18" charset="0"/>
            </a:endParaRPr>
          </a:p>
          <a:p>
            <a:r>
              <a:rPr lang="bg-BG" sz="1600" dirty="0" smtClean="0">
                <a:solidFill>
                  <a:srgbClr val="990000"/>
                </a:solidFill>
                <a:latin typeface="Sylfaen" pitchFamily="18" charset="0"/>
              </a:rPr>
              <a:t>Мениджър Капиталови </a:t>
            </a:r>
            <a:r>
              <a:rPr lang="bg-BG" sz="1600" dirty="0">
                <a:solidFill>
                  <a:srgbClr val="990000"/>
                </a:solidFill>
                <a:latin typeface="Sylfaen" pitchFamily="18" charset="0"/>
              </a:rPr>
              <a:t>пазари и консултиране</a:t>
            </a:r>
          </a:p>
          <a:p>
            <a:r>
              <a:rPr lang="en-US" sz="1600" dirty="0" smtClean="0">
                <a:solidFill>
                  <a:srgbClr val="990000"/>
                </a:solidFill>
                <a:latin typeface="Sylfaen" pitchFamily="18" charset="0"/>
              </a:rPr>
              <a:t>E</a:t>
            </a:r>
            <a:r>
              <a:rPr lang="en-US" sz="1600" dirty="0">
                <a:solidFill>
                  <a:srgbClr val="990000"/>
                </a:solidFill>
                <a:latin typeface="Sylfaen" pitchFamily="18" charset="0"/>
              </a:rPr>
              <a:t>: mlashova@forton.bg </a:t>
            </a:r>
          </a:p>
          <a:p>
            <a:endParaRPr lang="en-US" sz="1600" dirty="0">
              <a:solidFill>
                <a:srgbClr val="990000"/>
              </a:solidFill>
              <a:latin typeface="Sylfaen" pitchFamily="18" charset="0"/>
            </a:endParaRPr>
          </a:p>
          <a:p>
            <a:endParaRPr lang="en-US" sz="1600" dirty="0">
              <a:solidFill>
                <a:srgbClr val="990000"/>
              </a:solidFill>
              <a:latin typeface="Sylfaen" pitchFamily="18" charset="0"/>
            </a:endParaRPr>
          </a:p>
        </p:txBody>
      </p:sp>
      <p:sp>
        <p:nvSpPr>
          <p:cNvPr id="21510" name="TextBox 10"/>
          <p:cNvSpPr txBox="1">
            <a:spLocks noChangeArrowheads="1"/>
          </p:cNvSpPr>
          <p:nvPr/>
        </p:nvSpPr>
        <p:spPr bwMode="auto">
          <a:xfrm>
            <a:off x="5795963" y="3860800"/>
            <a:ext cx="33480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1400" b="1" dirty="0">
                <a:solidFill>
                  <a:srgbClr val="990000"/>
                </a:solidFill>
                <a:latin typeface="Sylfaen" pitchFamily="18" charset="0"/>
              </a:rPr>
              <a:t>ФОРТЪН ИНТЕРНЕШЪНЪЛ</a:t>
            </a:r>
            <a:endParaRPr lang="en-US" sz="1400" b="1" dirty="0">
              <a:solidFill>
                <a:srgbClr val="990000"/>
              </a:solidFill>
              <a:latin typeface="Sylfaen" pitchFamily="18" charset="0"/>
            </a:endParaRPr>
          </a:p>
          <a:p>
            <a:r>
              <a:rPr lang="bg-BG" sz="1400" dirty="0" smtClean="0">
                <a:solidFill>
                  <a:srgbClr val="990000"/>
                </a:solidFill>
                <a:latin typeface="Sylfaen" pitchFamily="18" charset="0"/>
              </a:rPr>
              <a:t>Стратегически партньор </a:t>
            </a:r>
            <a:r>
              <a:rPr lang="bg-BG" sz="1400" dirty="0">
                <a:solidFill>
                  <a:srgbClr val="990000"/>
                </a:solidFill>
                <a:latin typeface="Sylfaen" pitchFamily="18" charset="0"/>
              </a:rPr>
              <a:t>на </a:t>
            </a:r>
          </a:p>
          <a:p>
            <a:r>
              <a:rPr lang="en-US" sz="1400" b="1" dirty="0">
                <a:solidFill>
                  <a:srgbClr val="990000"/>
                </a:solidFill>
                <a:latin typeface="Sylfaen" pitchFamily="18" charset="0"/>
              </a:rPr>
              <a:t>Cushman &amp; Wakefield</a:t>
            </a:r>
          </a:p>
          <a:p>
            <a:endParaRPr lang="en-US" sz="1400" dirty="0">
              <a:solidFill>
                <a:srgbClr val="990000"/>
              </a:solidFill>
              <a:latin typeface="Sylfaen" pitchFamily="18" charset="0"/>
            </a:endParaRPr>
          </a:p>
          <a:p>
            <a:r>
              <a:rPr lang="bg-BG" sz="1400" dirty="0">
                <a:solidFill>
                  <a:srgbClr val="990000"/>
                </a:solidFill>
                <a:latin typeface="Sylfaen" pitchFamily="18" charset="0"/>
              </a:rPr>
              <a:t>Бул. Стамболийски 55</a:t>
            </a:r>
          </a:p>
          <a:p>
            <a:r>
              <a:rPr lang="bg-BG" sz="1400" dirty="0">
                <a:solidFill>
                  <a:srgbClr val="990000"/>
                </a:solidFill>
                <a:latin typeface="Sylfaen" pitchFamily="18" charset="0"/>
              </a:rPr>
              <a:t>София 1301</a:t>
            </a:r>
          </a:p>
          <a:p>
            <a:r>
              <a:rPr lang="en-US" sz="1400" dirty="0">
                <a:solidFill>
                  <a:srgbClr val="990000"/>
                </a:solidFill>
                <a:latin typeface="Sylfaen" pitchFamily="18" charset="0"/>
              </a:rPr>
              <a:t>www.forton.bg</a:t>
            </a:r>
            <a:endParaRPr lang="bg-BG" sz="1400" dirty="0">
              <a:solidFill>
                <a:srgbClr val="990000"/>
              </a:solidFill>
              <a:latin typeface="Sylfae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7706</TotalTime>
  <Words>753</Words>
  <Application>Microsoft Office PowerPoint</Application>
  <PresentationFormat>On-screen Show (4:3)</PresentationFormat>
  <Paragraphs>150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cover</vt:lpstr>
      <vt:lpstr>Page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ilyan.com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Mac OS</dc:creator>
  <cp:lastModifiedBy>Michaela Lashova</cp:lastModifiedBy>
  <cp:revision>78</cp:revision>
  <dcterms:created xsi:type="dcterms:W3CDTF">2010-03-15T11:01:02Z</dcterms:created>
  <dcterms:modified xsi:type="dcterms:W3CDTF">2010-05-18T09:50:30Z</dcterms:modified>
</cp:coreProperties>
</file>