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5"/>
  </p:notesMasterIdLst>
  <p:handoutMasterIdLst>
    <p:handoutMasterId r:id="rId6"/>
  </p:handoutMasterIdLst>
  <p:sldIdLst>
    <p:sldId id="367" r:id="rId2"/>
    <p:sldId id="368" r:id="rId3"/>
    <p:sldId id="364" r:id="rId4"/>
  </p:sldIdLst>
  <p:sldSz cx="9144000" cy="6858000" type="screen4x3"/>
  <p:notesSz cx="6797675" cy="9926638"/>
  <p:custDataLst>
    <p:tags r:id="rId7"/>
  </p:custData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07" autoAdjust="0"/>
    <p:restoredTop sz="99298" autoAdjust="0"/>
  </p:normalViewPr>
  <p:slideViewPr>
    <p:cSldViewPr snapToObjects="1">
      <p:cViewPr varScale="1">
        <p:scale>
          <a:sx n="105" d="100"/>
          <a:sy n="105" d="100"/>
        </p:scale>
        <p:origin x="124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tags" Target="tags/tag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tableStyles" Target="tableStyles.xml"/><Relationship Id="rId5" Type="http://schemas.openxmlformats.org/officeDocument/2006/relationships/notesMaster" Target="notesMasters/notesMaster1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619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884" y="2"/>
            <a:ext cx="294619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114"/>
            <a:ext cx="294619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884" y="9429114"/>
            <a:ext cx="294619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DFE07D7-73F4-4453-90D7-992C49CC64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635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2"/>
            <a:ext cx="294619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2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84" y="2"/>
            <a:ext cx="294619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2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4557"/>
            <a:ext cx="5438140" cy="4468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Textmasterformate durch Klicken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152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114"/>
            <a:ext cx="294619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84" y="9429114"/>
            <a:ext cx="2946192" cy="495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87" tIns="45894" rIns="91787" bIns="4589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CCF8C51-8993-4DA9-BBDB-FD670DC238E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788783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F8C51-8993-4DA9-BBDB-FD670DC238ED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26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F8C51-8993-4DA9-BBDB-FD670DC238ED}" type="slidenum">
              <a:rPr lang="de-DE" smtClean="0"/>
              <a:pPr>
                <a:defRPr/>
              </a:pPr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67100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F8C51-8993-4DA9-BBDB-FD670DC238ED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1755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>
            <p:custDataLst>
              <p:tags r:id="rId1"/>
            </p:custDataLst>
          </p:nvPr>
        </p:nvGrpSpPr>
        <p:grpSpPr bwMode="auto">
          <a:xfrm>
            <a:off x="0" y="2022475"/>
            <a:ext cx="9144000" cy="4203700"/>
            <a:chOff x="0" y="1274"/>
            <a:chExt cx="5760" cy="2648"/>
          </a:xfrm>
        </p:grpSpPr>
        <p:sp>
          <p:nvSpPr>
            <p:cNvPr id="5" name="Rechteck 5"/>
            <p:cNvSpPr>
              <a:spLocks/>
            </p:cNvSpPr>
            <p:nvPr/>
          </p:nvSpPr>
          <p:spPr bwMode="auto">
            <a:xfrm>
              <a:off x="0" y="1274"/>
              <a:ext cx="5760" cy="2648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Grafik 9" descr="Spirit.png"/>
            <p:cNvPicPr>
              <a:picLocks noChangeAspect="1"/>
            </p:cNvPicPr>
            <p:nvPr/>
          </p:nvPicPr>
          <p:blipFill>
            <a:blip r:embed="rId3" cstate="print">
              <a:lum bright="20000" contrast="-10000"/>
            </a:blip>
            <a:srcRect l="1515" t="829"/>
            <a:stretch>
              <a:fillRect/>
            </a:stretch>
          </p:blipFill>
          <p:spPr bwMode="auto">
            <a:xfrm>
              <a:off x="0" y="1274"/>
              <a:ext cx="4326" cy="26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46950" y="252413"/>
            <a:ext cx="144938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87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81000" y="1116013"/>
            <a:ext cx="6645275" cy="78105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158726" name="Rectangle 6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381000" y="3863975"/>
            <a:ext cx="6645275" cy="99695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2588" y="628650"/>
            <a:ext cx="6480175" cy="712788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2588" y="628650"/>
            <a:ext cx="6480175" cy="712788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511300"/>
            <a:ext cx="4105275" cy="4822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38675" y="1511300"/>
            <a:ext cx="4106863" cy="48228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2588" y="628650"/>
            <a:ext cx="6480175" cy="712788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2588" y="628650"/>
            <a:ext cx="6480175" cy="712788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54800" y="628650"/>
            <a:ext cx="2090738" cy="570547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81000" y="628650"/>
            <a:ext cx="6121400" cy="570547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11300"/>
            <a:ext cx="8364538" cy="482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</p:txBody>
      </p:sp>
      <p:pic>
        <p:nvPicPr>
          <p:cNvPr id="1027" name="Picture 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46950" y="252413"/>
            <a:ext cx="1449388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TW_Footer_1"/>
          <p:cNvSpPr txBox="1">
            <a:spLocks noChangeArrowheads="1"/>
          </p:cNvSpPr>
          <p:nvPr/>
        </p:nvSpPr>
        <p:spPr bwMode="auto">
          <a:xfrm>
            <a:off x="426244" y="6490493"/>
            <a:ext cx="7645400" cy="180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r>
              <a:rPr lang="de-DE" sz="800" dirty="0"/>
              <a:t>Drees &amp; Sommer</a:t>
            </a:r>
            <a:r>
              <a:rPr lang="bg-BG" sz="800" dirty="0"/>
              <a:t>,</a:t>
            </a:r>
            <a:r>
              <a:rPr lang="de-DE" sz="800" baseline="0" dirty="0"/>
              <a:t> Mihaylov</a:t>
            </a:r>
            <a:endParaRPr lang="de-DE" sz="800" dirty="0"/>
          </a:p>
        </p:txBody>
      </p:sp>
      <p:sp>
        <p:nvSpPr>
          <p:cNvPr id="1029" name="TW_Footer_2"/>
          <p:cNvSpPr txBox="1">
            <a:spLocks noChangeArrowheads="1"/>
          </p:cNvSpPr>
          <p:nvPr/>
        </p:nvSpPr>
        <p:spPr bwMode="auto">
          <a:xfrm>
            <a:off x="8301038" y="6491288"/>
            <a:ext cx="444500" cy="1793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r"/>
            <a:fld id="{A3CD3484-1B81-44AC-8351-1B0A988A74C6}" type="slidenum">
              <a:rPr lang="de-DE" sz="800"/>
              <a:pPr algn="r"/>
              <a:t>‹Nr.›</a:t>
            </a:fld>
            <a:endParaRPr lang="de-DE" sz="800"/>
          </a:p>
          <a:p>
            <a:pPr algn="r"/>
            <a:endParaRPr lang="de-DE" sz="800"/>
          </a:p>
        </p:txBody>
      </p:sp>
      <p:sp>
        <p:nvSpPr>
          <p:cNvPr id="1030" name="Titelplatzhalter 7"/>
          <p:cNvSpPr>
            <a:spLocks noGrp="1"/>
          </p:cNvSpPr>
          <p:nvPr>
            <p:ph type="title"/>
          </p:nvPr>
        </p:nvSpPr>
        <p:spPr bwMode="auto">
          <a:xfrm>
            <a:off x="382588" y="628650"/>
            <a:ext cx="6480175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7" name="Rechteck 75">
            <a:extLst>
              <a:ext uri="{FF2B5EF4-FFF2-40B4-BE49-F238E27FC236}">
                <a16:creationId xmlns:a16="http://schemas.microsoft.com/office/drawing/2014/main" id="{9D54222A-7C25-4DBF-B516-869D2C1F6C1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355976" y="6491288"/>
            <a:ext cx="4070744" cy="23831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/>
            <a:r>
              <a:rPr lang="de-DE" sz="800"/>
              <a:t>Източник : </a:t>
            </a:r>
            <a:r>
              <a:rPr lang="de-DE" sz="800" dirty="0"/>
              <a:t>Hans Sommer</a:t>
            </a:r>
            <a:r>
              <a:rPr lang="de-DE" sz="800"/>
              <a:t>, Управление строителни проекти</a:t>
            </a:r>
            <a:endParaRPr lang="de-DE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ransition>
    <p:fade/>
  </p:transition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tabLst>
          <a:tab pos="5648325" algn="l"/>
        </a:tabLst>
        <a:defRPr sz="2200" b="1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87325" indent="-185738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folHlink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2pPr>
      <a:lvl3pPr marL="400050" indent="-211138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Char char="–"/>
        <a:defRPr>
          <a:solidFill>
            <a:schemeClr val="tx1"/>
          </a:solidFill>
          <a:latin typeface="+mn-lt"/>
        </a:defRPr>
      </a:lvl3pPr>
      <a:lvl4pPr marL="638175" indent="-161925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2074863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320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892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464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903663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2"/>
          <p:cNvSpPr>
            <a:spLocks noGrp="1"/>
          </p:cNvSpPr>
          <p:nvPr>
            <p:ph type="title"/>
          </p:nvPr>
        </p:nvSpPr>
        <p:spPr>
          <a:xfrm>
            <a:off x="522288" y="630767"/>
            <a:ext cx="6480175" cy="712788"/>
          </a:xfrm>
        </p:spPr>
        <p:txBody>
          <a:bodyPr/>
          <a:lstStyle/>
          <a:p>
            <a:pPr eaLnBrk="1" hangingPunct="1">
              <a:buClr>
                <a:srgbClr val="808080"/>
              </a:buClr>
            </a:pPr>
            <a:r>
              <a:rPr lang="de-DE">
                <a:solidFill>
                  <a:srgbClr val="000000"/>
                </a:solidFill>
              </a:rPr>
              <a:t>Конвенционален процес</a:t>
            </a:r>
            <a:br>
              <a:rPr lang="de-DE">
                <a:solidFill>
                  <a:srgbClr val="000000"/>
                </a:solidFill>
              </a:rPr>
            </a:br>
            <a:r>
              <a:rPr lang="de-DE" sz="1800">
                <a:solidFill>
                  <a:srgbClr val="808080"/>
                </a:solidFill>
              </a:rPr>
              <a:t>Пропуснати възможности във фазата на определяне</a:t>
            </a:r>
            <a:br>
              <a:rPr lang="de-DE" sz="1800"/>
            </a:br>
            <a:endParaRPr lang="de-DE" sz="1800" dirty="0">
              <a:solidFill>
                <a:srgbClr val="808080"/>
              </a:solidFill>
            </a:endParaRPr>
          </a:p>
        </p:txBody>
      </p:sp>
      <p:sp>
        <p:nvSpPr>
          <p:cNvPr id="3075" name="Rechteck 7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08856" y="6469815"/>
            <a:ext cx="4247320" cy="26454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/>
            <a:r>
              <a:rPr lang="de-DE" sz="800" dirty="0" err="1"/>
              <a:t>Източник</a:t>
            </a:r>
            <a:r>
              <a:rPr lang="de-DE" sz="800" dirty="0"/>
              <a:t> : Hans Sommer, </a:t>
            </a:r>
            <a:r>
              <a:rPr lang="de-DE" sz="800" dirty="0" err="1"/>
              <a:t>Управление</a:t>
            </a:r>
            <a:r>
              <a:rPr lang="de-DE" sz="800" dirty="0"/>
              <a:t> </a:t>
            </a:r>
            <a:r>
              <a:rPr lang="de-DE" sz="800" dirty="0" err="1"/>
              <a:t>на</a:t>
            </a:r>
            <a:r>
              <a:rPr lang="de-DE" sz="800" dirty="0"/>
              <a:t> </a:t>
            </a:r>
            <a:r>
              <a:rPr lang="de-DE" sz="800" dirty="0" err="1"/>
              <a:t>проекти</a:t>
            </a:r>
            <a:r>
              <a:rPr lang="de-DE" sz="800" dirty="0"/>
              <a:t> </a:t>
            </a:r>
            <a:r>
              <a:rPr lang="de-DE" sz="800" dirty="0" err="1"/>
              <a:t>за</a:t>
            </a:r>
            <a:r>
              <a:rPr lang="de-DE" sz="800" dirty="0"/>
              <a:t> </a:t>
            </a:r>
            <a:r>
              <a:rPr lang="de-DE" sz="800" dirty="0" err="1"/>
              <a:t>сградно</a:t>
            </a:r>
            <a:r>
              <a:rPr lang="de-DE" sz="800" dirty="0"/>
              <a:t> </a:t>
            </a:r>
            <a:r>
              <a:rPr lang="de-DE" sz="800" dirty="0" err="1"/>
              <a:t>строителство</a:t>
            </a:r>
            <a:endParaRPr lang="de-DE" sz="800" dirty="0"/>
          </a:p>
        </p:txBody>
      </p:sp>
      <p:grpSp>
        <p:nvGrpSpPr>
          <p:cNvPr id="2" name="Gruppieren 22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381000" y="1511300"/>
            <a:ext cx="8367713" cy="4824413"/>
            <a:chOff x="381000" y="1511300"/>
            <a:chExt cx="8367713" cy="4824413"/>
          </a:xfrm>
        </p:grpSpPr>
        <p:sp>
          <p:nvSpPr>
            <p:cNvPr id="3077" name="Rechteck 20"/>
            <p:cNvSpPr>
              <a:spLocks noChangeArrowheads="1"/>
            </p:cNvSpPr>
            <p:nvPr/>
          </p:nvSpPr>
          <p:spPr bwMode="auto">
            <a:xfrm>
              <a:off x="381000" y="1511300"/>
              <a:ext cx="8367713" cy="4824413"/>
            </a:xfrm>
            <a:prstGeom prst="rect">
              <a:avLst/>
            </a:prstGeom>
            <a:solidFill>
              <a:srgbClr val="ACC4EE"/>
            </a:solidFill>
            <a:ln w="9525" algn="ctr">
              <a:noFill/>
              <a:round/>
              <a:headEnd/>
              <a:tailEnd/>
            </a:ln>
          </p:spPr>
          <p:txBody>
            <a:bodyPr tIns="72000"/>
            <a:lstStyle/>
            <a:p>
              <a:pPr algn="ctr">
                <a:lnSpc>
                  <a:spcPts val="1500"/>
                </a:lnSpc>
                <a:spcBef>
                  <a:spcPts val="1500"/>
                </a:spcBef>
              </a:pPr>
              <a:endParaRPr lang="de-DE" sz="1400"/>
            </a:p>
          </p:txBody>
        </p:sp>
        <p:sp>
          <p:nvSpPr>
            <p:cNvPr id="3078" name="Rectangle 26"/>
            <p:cNvSpPr>
              <a:spLocks noChangeArrowheads="1"/>
            </p:cNvSpPr>
            <p:nvPr/>
          </p:nvSpPr>
          <p:spPr bwMode="auto">
            <a:xfrm>
              <a:off x="1457325" y="5845175"/>
              <a:ext cx="8827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00">
                  <a:solidFill>
                    <a:srgbClr val="000000"/>
                  </a:solidFill>
                </a:rPr>
                <a:t>Определяне</a:t>
              </a:r>
              <a:endParaRPr lang="de-DE" sz="1200" dirty="0"/>
            </a:p>
          </p:txBody>
        </p:sp>
        <p:sp>
          <p:nvSpPr>
            <p:cNvPr id="3079" name="Rectangle 27"/>
            <p:cNvSpPr>
              <a:spLocks noChangeArrowheads="1"/>
            </p:cNvSpPr>
            <p:nvPr/>
          </p:nvSpPr>
          <p:spPr bwMode="auto">
            <a:xfrm>
              <a:off x="2706688" y="5845175"/>
              <a:ext cx="86201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de-DE" sz="1200">
                  <a:solidFill>
                    <a:srgbClr val="000000"/>
                  </a:solidFill>
                </a:rPr>
                <a:t>Планиране</a:t>
              </a:r>
              <a:endParaRPr lang="de-DE" sz="1200" dirty="0"/>
            </a:p>
          </p:txBody>
        </p:sp>
        <p:sp>
          <p:nvSpPr>
            <p:cNvPr id="3080" name="Rectangle 28"/>
            <p:cNvSpPr>
              <a:spLocks noChangeArrowheads="1"/>
            </p:cNvSpPr>
            <p:nvPr/>
          </p:nvSpPr>
          <p:spPr bwMode="auto">
            <a:xfrm>
              <a:off x="3995738" y="5845175"/>
              <a:ext cx="1406525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de-DE" sz="1200">
                  <a:solidFill>
                    <a:srgbClr val="000000"/>
                  </a:solidFill>
                </a:rPr>
                <a:t>Строителство</a:t>
              </a:r>
              <a:endParaRPr lang="de-DE" sz="1200" dirty="0"/>
            </a:p>
          </p:txBody>
        </p:sp>
        <p:sp>
          <p:nvSpPr>
            <p:cNvPr id="3081" name="Rectangle 29"/>
            <p:cNvSpPr>
              <a:spLocks noChangeArrowheads="1"/>
            </p:cNvSpPr>
            <p:nvPr/>
          </p:nvSpPr>
          <p:spPr bwMode="auto">
            <a:xfrm>
              <a:off x="5297488" y="5876925"/>
              <a:ext cx="255207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de-DE" sz="1200"/>
                <a:t>Въвеждане в </a:t>
              </a:r>
            </a:p>
            <a:p>
              <a:r>
                <a:rPr lang="de-DE" sz="1200"/>
                <a:t>експлоатация</a:t>
              </a:r>
              <a:endParaRPr lang="de-DE" sz="1200" dirty="0"/>
            </a:p>
          </p:txBody>
        </p:sp>
        <p:sp>
          <p:nvSpPr>
            <p:cNvPr id="3082" name="Rectangle 32"/>
            <p:cNvSpPr>
              <a:spLocks noChangeArrowheads="1"/>
            </p:cNvSpPr>
            <p:nvPr/>
          </p:nvSpPr>
          <p:spPr bwMode="auto">
            <a:xfrm>
              <a:off x="7002463" y="5845175"/>
              <a:ext cx="868362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de-DE" sz="1200">
                  <a:solidFill>
                    <a:srgbClr val="000000"/>
                  </a:solidFill>
                </a:rPr>
                <a:t>Ползване</a:t>
              </a:r>
              <a:endParaRPr lang="de-DE" sz="1200" dirty="0"/>
            </a:p>
          </p:txBody>
        </p:sp>
        <p:cxnSp>
          <p:nvCxnSpPr>
            <p:cNvPr id="3083" name="Gerade Verbindung 40"/>
            <p:cNvCxnSpPr>
              <a:cxnSpLocks noChangeShapeType="1"/>
            </p:cNvCxnSpPr>
            <p:nvPr/>
          </p:nvCxnSpPr>
          <p:spPr bwMode="auto">
            <a:xfrm rot="16200000" flipH="1">
              <a:off x="1311275" y="4010025"/>
              <a:ext cx="414655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84" name="Gerade Verbindung 41"/>
            <p:cNvCxnSpPr>
              <a:cxnSpLocks noChangeShapeType="1"/>
            </p:cNvCxnSpPr>
            <p:nvPr/>
          </p:nvCxnSpPr>
          <p:spPr bwMode="auto">
            <a:xfrm rot="16200000" flipH="1">
              <a:off x="3865563" y="4010025"/>
              <a:ext cx="414655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85" name="Gerade Verbindung 42"/>
            <p:cNvCxnSpPr>
              <a:cxnSpLocks noChangeShapeType="1"/>
            </p:cNvCxnSpPr>
            <p:nvPr/>
          </p:nvCxnSpPr>
          <p:spPr bwMode="auto">
            <a:xfrm rot="16200000" flipH="1">
              <a:off x="4847431" y="3996532"/>
              <a:ext cx="414813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86" name="Gerade Verbindung mit Pfeil 28"/>
            <p:cNvCxnSpPr>
              <a:cxnSpLocks noChangeShapeType="1"/>
            </p:cNvCxnSpPr>
            <p:nvPr/>
          </p:nvCxnSpPr>
          <p:spPr bwMode="auto">
            <a:xfrm rot="-5400000">
              <a:off x="-1104900" y="3922713"/>
              <a:ext cx="4319587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87" name="Freihandform 22"/>
            <p:cNvSpPr>
              <a:spLocks/>
            </p:cNvSpPr>
            <p:nvPr/>
          </p:nvSpPr>
          <p:spPr bwMode="auto">
            <a:xfrm>
              <a:off x="1560513" y="5530850"/>
              <a:ext cx="1085850" cy="249238"/>
            </a:xfrm>
            <a:custGeom>
              <a:avLst/>
              <a:gdLst>
                <a:gd name="T0" fmla="*/ 0 w 1085161"/>
                <a:gd name="T1" fmla="*/ 241663 h 249510"/>
                <a:gd name="T2" fmla="*/ 535794 w 1085161"/>
                <a:gd name="T3" fmla="*/ 169543 h 249510"/>
                <a:gd name="T4" fmla="*/ 857196 w 1085161"/>
                <a:gd name="T5" fmla="*/ 108121 h 249510"/>
                <a:gd name="T6" fmla="*/ 1089847 w 1085161"/>
                <a:gd name="T7" fmla="*/ 23836 h 249510"/>
                <a:gd name="T8" fmla="*/ 1089847 w 1085161"/>
                <a:gd name="T9" fmla="*/ 248769 h 249510"/>
                <a:gd name="T10" fmla="*/ 0 w 1085161"/>
                <a:gd name="T11" fmla="*/ 241663 h 2495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85161"/>
                <a:gd name="T19" fmla="*/ 0 h 249510"/>
                <a:gd name="T20" fmla="*/ 1085161 w 1085161"/>
                <a:gd name="T21" fmla="*/ 249510 h 2495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85161" h="249510">
                  <a:moveTo>
                    <a:pt x="0" y="242384"/>
                  </a:moveTo>
                  <a:lnTo>
                    <a:pt x="533490" y="170048"/>
                  </a:lnTo>
                  <a:cubicBezTo>
                    <a:pt x="676535" y="147329"/>
                    <a:pt x="773459" y="130425"/>
                    <a:pt x="853512" y="108443"/>
                  </a:cubicBezTo>
                  <a:cubicBezTo>
                    <a:pt x="947838" y="81713"/>
                    <a:pt x="1047345" y="0"/>
                    <a:pt x="1085161" y="23907"/>
                  </a:cubicBezTo>
                  <a:lnTo>
                    <a:pt x="1085161" y="249510"/>
                  </a:lnTo>
                  <a:lnTo>
                    <a:pt x="0" y="242384"/>
                  </a:lnTo>
                  <a:close/>
                </a:path>
              </a:pathLst>
            </a:cu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sp>
          <p:nvSpPr>
            <p:cNvPr id="3088" name="Rectangle 37"/>
            <p:cNvSpPr>
              <a:spLocks noChangeArrowheads="1"/>
            </p:cNvSpPr>
            <p:nvPr/>
          </p:nvSpPr>
          <p:spPr bwMode="auto">
            <a:xfrm>
              <a:off x="3225803" y="2668588"/>
              <a:ext cx="1730375" cy="832420"/>
            </a:xfrm>
            <a:prstGeom prst="rect">
              <a:avLst/>
            </a:prstGeom>
            <a:solidFill>
              <a:srgbClr val="FE8C20"/>
            </a:solidFill>
            <a:ln w="9525">
              <a:noFill/>
              <a:miter lim="800000"/>
              <a:headEnd/>
              <a:tailEnd/>
            </a:ln>
          </p:spPr>
          <p:txBody>
            <a:bodyPr lIns="108000" tIns="36000" rIns="36000" bIns="36000"/>
            <a:lstStyle/>
            <a:p>
              <a:r>
                <a:rPr lang="de-DE" sz="1600" b="1"/>
                <a:t>Възможност за оказване на въздействие</a:t>
              </a:r>
              <a:endParaRPr lang="de-DE" sz="1600" b="1" dirty="0"/>
            </a:p>
          </p:txBody>
        </p:sp>
        <p:cxnSp>
          <p:nvCxnSpPr>
            <p:cNvPr id="3089" name="Gerade Verbindung 39"/>
            <p:cNvCxnSpPr>
              <a:cxnSpLocks noChangeShapeType="1"/>
            </p:cNvCxnSpPr>
            <p:nvPr/>
          </p:nvCxnSpPr>
          <p:spPr bwMode="auto">
            <a:xfrm rot="16200000" flipH="1">
              <a:off x="568325" y="4010025"/>
              <a:ext cx="414655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090" name="Rectangle 21"/>
            <p:cNvSpPr>
              <a:spLocks noChangeArrowheads="1"/>
            </p:cNvSpPr>
            <p:nvPr/>
          </p:nvSpPr>
          <p:spPr bwMode="auto">
            <a:xfrm>
              <a:off x="1138236" y="4148406"/>
              <a:ext cx="1925638" cy="1028698"/>
            </a:xfrm>
            <a:prstGeom prst="rect">
              <a:avLst/>
            </a:prstGeom>
            <a:solidFill>
              <a:srgbClr val="193C78"/>
            </a:solidFill>
            <a:ln w="9525">
              <a:noFill/>
              <a:miter lim="800000"/>
              <a:headEnd/>
              <a:tailEnd/>
            </a:ln>
          </p:spPr>
          <p:txBody>
            <a:bodyPr lIns="72000" tIns="0" rIns="0" bIns="0" anchor="ctr"/>
            <a:lstStyle/>
            <a:p>
              <a:r>
                <a:rPr lang="de-DE" sz="1600" b="1" dirty="0" err="1">
                  <a:solidFill>
                    <a:schemeClr val="bg1"/>
                  </a:solidFill>
                </a:rPr>
                <a:t>Разширяване</a:t>
              </a:r>
              <a:r>
                <a:rPr lang="de-DE" sz="1600" b="1" dirty="0">
                  <a:solidFill>
                    <a:schemeClr val="bg1"/>
                  </a:solidFill>
                </a:rPr>
                <a:t> </a:t>
              </a:r>
              <a:r>
                <a:rPr lang="de-DE" sz="1600" b="1" dirty="0" err="1">
                  <a:solidFill>
                    <a:schemeClr val="bg1"/>
                  </a:solidFill>
                </a:rPr>
                <a:t>на</a:t>
              </a:r>
              <a:r>
                <a:rPr lang="de-DE" sz="1600" b="1" dirty="0">
                  <a:solidFill>
                    <a:schemeClr val="bg1"/>
                  </a:solidFill>
                </a:rPr>
                <a:t> </a:t>
              </a:r>
              <a:r>
                <a:rPr lang="bg-BG" sz="1600" b="1" dirty="0">
                  <a:solidFill>
                    <a:schemeClr val="bg1"/>
                  </a:solidFill>
                </a:rPr>
                <a:t>по</a:t>
              </a:r>
              <a:r>
                <a:rPr lang="de-DE" sz="1600" b="1" dirty="0" err="1">
                  <a:solidFill>
                    <a:schemeClr val="bg1"/>
                  </a:solidFill>
                </a:rPr>
                <a:t>знанията</a:t>
              </a:r>
              <a:r>
                <a:rPr lang="de-DE" sz="1600" b="1" dirty="0">
                  <a:solidFill>
                    <a:schemeClr val="bg1"/>
                  </a:solidFill>
                </a:rPr>
                <a:t> </a:t>
              </a:r>
              <a:r>
                <a:rPr lang="bg-BG" sz="1600" b="1" dirty="0">
                  <a:solidFill>
                    <a:schemeClr val="bg1"/>
                  </a:solidFill>
                </a:rPr>
                <a:t>в</a:t>
              </a:r>
              <a:r>
                <a:rPr lang="de-DE" sz="1600" b="1" dirty="0">
                  <a:solidFill>
                    <a:schemeClr val="bg1"/>
                  </a:solidFill>
                </a:rPr>
                <a:t> </a:t>
              </a:r>
              <a:r>
                <a:rPr lang="bg-BG" sz="1600" b="1" dirty="0">
                  <a:solidFill>
                    <a:schemeClr val="bg1"/>
                  </a:solidFill>
                </a:rPr>
                <a:t>конвенционалния </a:t>
              </a:r>
              <a:r>
                <a:rPr lang="de-DE" sz="1600" b="1" dirty="0" err="1">
                  <a:solidFill>
                    <a:schemeClr val="bg1"/>
                  </a:solidFill>
                </a:rPr>
                <a:t>процес</a:t>
              </a:r>
              <a:endParaRPr lang="de-DE" sz="1600" b="1" u="sng" dirty="0">
                <a:solidFill>
                  <a:schemeClr val="bg1"/>
                </a:solidFill>
              </a:endParaRPr>
            </a:p>
          </p:txBody>
        </p:sp>
        <p:sp>
          <p:nvSpPr>
            <p:cNvPr id="3091" name="Freihandform 37"/>
            <p:cNvSpPr>
              <a:spLocks noChangeArrowheads="1"/>
            </p:cNvSpPr>
            <p:nvPr/>
          </p:nvSpPr>
          <p:spPr bwMode="auto">
            <a:xfrm>
              <a:off x="1076325" y="3911600"/>
              <a:ext cx="6272213" cy="1858963"/>
            </a:xfrm>
            <a:custGeom>
              <a:avLst/>
              <a:gdLst>
                <a:gd name="T0" fmla="*/ 0 w 4708333"/>
                <a:gd name="T1" fmla="*/ 377436013 h 1146817"/>
                <a:gd name="T2" fmla="*/ 30244000 w 4708333"/>
                <a:gd name="T3" fmla="*/ 347931252 h 1146817"/>
                <a:gd name="T4" fmla="*/ 50517967 w 4708333"/>
                <a:gd name="T5" fmla="*/ 249659577 h 1146817"/>
                <a:gd name="T6" fmla="*/ 65167411 w 4708333"/>
                <a:gd name="T7" fmla="*/ 83301305 h 1146817"/>
                <a:gd name="T8" fmla="*/ 84133920 w 4708333"/>
                <a:gd name="T9" fmla="*/ 35968083 h 1146817"/>
                <a:gd name="T10" fmla="*/ 109623174 w 4708333"/>
                <a:gd name="T11" fmla="*/ 299110480 h 1146817"/>
                <a:gd name="T12" fmla="*/ 125841486 w 4708333"/>
                <a:gd name="T13" fmla="*/ 360893660 h 1146817"/>
                <a:gd name="T14" fmla="*/ 147077469 w 4708333"/>
                <a:gd name="T15" fmla="*/ 374106711 h 11468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708333"/>
                <a:gd name="T25" fmla="*/ 0 h 1146817"/>
                <a:gd name="T26" fmla="*/ 4708333 w 4708333"/>
                <a:gd name="T27" fmla="*/ 1146817 h 114681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708333" h="1146817">
                  <a:moveTo>
                    <a:pt x="0" y="1146817"/>
                  </a:moveTo>
                  <a:cubicBezTo>
                    <a:pt x="357094" y="1119176"/>
                    <a:pt x="698653" y="1121877"/>
                    <a:pt x="968188" y="1057170"/>
                  </a:cubicBezTo>
                  <a:cubicBezTo>
                    <a:pt x="1237723" y="992463"/>
                    <a:pt x="1430877" y="892588"/>
                    <a:pt x="1617208" y="758577"/>
                  </a:cubicBezTo>
                  <a:cubicBezTo>
                    <a:pt x="1803539" y="624566"/>
                    <a:pt x="1955435" y="434023"/>
                    <a:pt x="2086174" y="253106"/>
                  </a:cubicBezTo>
                  <a:cubicBezTo>
                    <a:pt x="2209040" y="83084"/>
                    <a:pt x="2456150" y="0"/>
                    <a:pt x="2693341" y="109287"/>
                  </a:cubicBezTo>
                  <a:cubicBezTo>
                    <a:pt x="2930532" y="218574"/>
                    <a:pt x="3286790" y="744286"/>
                    <a:pt x="3509318" y="908831"/>
                  </a:cubicBezTo>
                  <a:cubicBezTo>
                    <a:pt x="3731846" y="1073376"/>
                    <a:pt x="3828672" y="1058576"/>
                    <a:pt x="4028508" y="1096555"/>
                  </a:cubicBezTo>
                  <a:cubicBezTo>
                    <a:pt x="4228344" y="1134534"/>
                    <a:pt x="4708333" y="1136703"/>
                    <a:pt x="4708333" y="1136703"/>
                  </a:cubicBezTo>
                </a:path>
              </a:pathLst>
            </a:custGeom>
            <a:noFill/>
            <a:ln w="57150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sp>
          <p:nvSpPr>
            <p:cNvPr id="3092" name="Freihandform 25"/>
            <p:cNvSpPr>
              <a:spLocks/>
            </p:cNvSpPr>
            <p:nvPr/>
          </p:nvSpPr>
          <p:spPr bwMode="auto">
            <a:xfrm>
              <a:off x="1074738" y="1997075"/>
              <a:ext cx="6308725" cy="3805238"/>
            </a:xfrm>
            <a:custGeom>
              <a:avLst/>
              <a:gdLst>
                <a:gd name="T0" fmla="*/ 0 w 5579534"/>
                <a:gd name="T1" fmla="*/ 37950 h 3956989"/>
                <a:gd name="T2" fmla="*/ 7133812 w 5579534"/>
                <a:gd name="T3" fmla="*/ 292139 h 3956989"/>
                <a:gd name="T4" fmla="*/ 9071083 w 5579534"/>
                <a:gd name="T5" fmla="*/ 1928750 h 3956989"/>
                <a:gd name="T6" fmla="*/ 17648298 w 5579534"/>
                <a:gd name="T7" fmla="*/ 2391130 h 3956989"/>
                <a:gd name="T8" fmla="*/ 24358407 w 5579534"/>
                <a:gd name="T9" fmla="*/ 2431537 h 39569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79534"/>
                <a:gd name="T16" fmla="*/ 0 h 3956989"/>
                <a:gd name="T17" fmla="*/ 5579534 w 5579534"/>
                <a:gd name="T18" fmla="*/ 3956989 h 39569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79534" h="3956989">
                  <a:moveTo>
                    <a:pt x="0" y="60677"/>
                  </a:moveTo>
                  <a:cubicBezTo>
                    <a:pt x="272344" y="101599"/>
                    <a:pt x="1254477" y="0"/>
                    <a:pt x="1634066" y="467078"/>
                  </a:cubicBezTo>
                  <a:cubicBezTo>
                    <a:pt x="2013655" y="932745"/>
                    <a:pt x="1676411" y="2524421"/>
                    <a:pt x="2077818" y="3083743"/>
                  </a:cubicBezTo>
                  <a:cubicBezTo>
                    <a:pt x="2479225" y="3643065"/>
                    <a:pt x="3458891" y="3689033"/>
                    <a:pt x="4042510" y="3823011"/>
                  </a:cubicBezTo>
                  <a:cubicBezTo>
                    <a:pt x="4626129" y="3956989"/>
                    <a:pt x="5574242" y="3882319"/>
                    <a:pt x="5579534" y="3887611"/>
                  </a:cubicBezTo>
                </a:path>
              </a:pathLst>
            </a:custGeom>
            <a:noFill/>
            <a:ln w="57150" cap="flat" cmpd="sng" algn="ctr">
              <a:solidFill>
                <a:srgbClr val="FE8C2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cxnSp>
          <p:nvCxnSpPr>
            <p:cNvPr id="3093" name="Gerade Verbindung mit Pfeil 27"/>
            <p:cNvCxnSpPr>
              <a:cxnSpLocks noChangeShapeType="1"/>
            </p:cNvCxnSpPr>
            <p:nvPr/>
          </p:nvCxnSpPr>
          <p:spPr bwMode="auto">
            <a:xfrm>
              <a:off x="869950" y="5775325"/>
              <a:ext cx="7302500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831804182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2"/>
          <p:cNvSpPr>
            <a:spLocks noGrp="1"/>
          </p:cNvSpPr>
          <p:nvPr>
            <p:ph type="title"/>
          </p:nvPr>
        </p:nvSpPr>
        <p:spPr>
          <a:xfrm>
            <a:off x="383328" y="492125"/>
            <a:ext cx="6480175" cy="896938"/>
          </a:xfrm>
        </p:spPr>
        <p:txBody>
          <a:bodyPr/>
          <a:lstStyle/>
          <a:p>
            <a:pPr eaLnBrk="1" hangingPunct="1">
              <a:buClr>
                <a:srgbClr val="000000"/>
              </a:buClr>
            </a:pPr>
            <a:r>
              <a:rPr lang="de-DE" dirty="0" err="1">
                <a:solidFill>
                  <a:srgbClr val="000000"/>
                </a:solidFill>
              </a:rPr>
              <a:t>Процес</a:t>
            </a:r>
            <a:r>
              <a:rPr lang="de-DE" dirty="0">
                <a:solidFill>
                  <a:srgbClr val="000000"/>
                </a:solidFill>
              </a:rPr>
              <a:t> с </a:t>
            </a:r>
            <a:r>
              <a:rPr lang="de-DE" dirty="0" err="1">
                <a:solidFill>
                  <a:srgbClr val="000000"/>
                </a:solidFill>
              </a:rPr>
              <a:t>управление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на</a:t>
            </a:r>
            <a:r>
              <a:rPr lang="de-DE" dirty="0">
                <a:solidFill>
                  <a:srgbClr val="000000"/>
                </a:solidFill>
              </a:rPr>
              <a:t> </a:t>
            </a:r>
            <a:r>
              <a:rPr lang="de-DE" dirty="0" err="1">
                <a:solidFill>
                  <a:srgbClr val="000000"/>
                </a:solidFill>
              </a:rPr>
              <a:t>знанието</a:t>
            </a:r>
            <a:br>
              <a:rPr lang="de-DE" dirty="0">
                <a:solidFill>
                  <a:srgbClr val="000000"/>
                </a:solidFill>
              </a:rPr>
            </a:br>
            <a:r>
              <a:rPr lang="de-DE" sz="1800" dirty="0" err="1">
                <a:solidFill>
                  <a:srgbClr val="808080"/>
                </a:solidFill>
              </a:rPr>
              <a:t>Бързо</a:t>
            </a:r>
            <a:r>
              <a:rPr lang="de-DE" sz="1800" dirty="0">
                <a:solidFill>
                  <a:srgbClr val="808080"/>
                </a:solidFill>
              </a:rPr>
              <a:t> </a:t>
            </a:r>
            <a:r>
              <a:rPr lang="de-DE" sz="1800" dirty="0" err="1">
                <a:solidFill>
                  <a:srgbClr val="808080"/>
                </a:solidFill>
              </a:rPr>
              <a:t>разширяване</a:t>
            </a:r>
            <a:r>
              <a:rPr lang="de-DE" sz="1800" dirty="0">
                <a:solidFill>
                  <a:srgbClr val="808080"/>
                </a:solidFill>
              </a:rPr>
              <a:t> </a:t>
            </a:r>
            <a:r>
              <a:rPr lang="de-DE" sz="1800" dirty="0" err="1">
                <a:solidFill>
                  <a:srgbClr val="808080"/>
                </a:solidFill>
              </a:rPr>
              <a:t>на</a:t>
            </a:r>
            <a:r>
              <a:rPr lang="de-DE" sz="1800" dirty="0">
                <a:solidFill>
                  <a:srgbClr val="808080"/>
                </a:solidFill>
              </a:rPr>
              <a:t> </a:t>
            </a:r>
            <a:r>
              <a:rPr lang="de-DE" sz="1800" dirty="0" err="1">
                <a:solidFill>
                  <a:srgbClr val="808080"/>
                </a:solidFill>
              </a:rPr>
              <a:t>познанията</a:t>
            </a:r>
            <a:r>
              <a:rPr lang="de-DE" sz="1800" dirty="0">
                <a:solidFill>
                  <a:srgbClr val="808080"/>
                </a:solidFill>
              </a:rPr>
              <a:t> в </a:t>
            </a:r>
            <a:r>
              <a:rPr lang="de-DE" sz="1800" dirty="0" err="1">
                <a:solidFill>
                  <a:srgbClr val="808080"/>
                </a:solidFill>
              </a:rPr>
              <a:t>началото</a:t>
            </a:r>
            <a:r>
              <a:rPr lang="de-DE" sz="1800" dirty="0">
                <a:solidFill>
                  <a:srgbClr val="808080"/>
                </a:solidFill>
              </a:rPr>
              <a:t> </a:t>
            </a:r>
            <a:r>
              <a:rPr lang="de-DE" sz="1800" dirty="0" err="1">
                <a:solidFill>
                  <a:srgbClr val="808080"/>
                </a:solidFill>
              </a:rPr>
              <a:t>на</a:t>
            </a:r>
            <a:r>
              <a:rPr lang="de-DE" sz="1800" dirty="0">
                <a:solidFill>
                  <a:srgbClr val="808080"/>
                </a:solidFill>
              </a:rPr>
              <a:t> </a:t>
            </a:r>
            <a:r>
              <a:rPr lang="de-DE" sz="1800" dirty="0" err="1">
                <a:solidFill>
                  <a:srgbClr val="808080"/>
                </a:solidFill>
              </a:rPr>
              <a:t>проекта</a:t>
            </a:r>
            <a:endParaRPr lang="de-DE" sz="1800" dirty="0">
              <a:solidFill>
                <a:srgbClr val="808080"/>
              </a:solidFill>
            </a:endParaRPr>
          </a:p>
        </p:txBody>
      </p:sp>
      <p:grpSp>
        <p:nvGrpSpPr>
          <p:cNvPr id="2" name="Gruppieren 22"/>
          <p:cNvGrpSpPr>
            <a:grpSpLocks/>
          </p:cNvGrpSpPr>
          <p:nvPr>
            <p:custDataLst>
              <p:tags r:id="rId2"/>
            </p:custDataLst>
          </p:nvPr>
        </p:nvGrpSpPr>
        <p:grpSpPr bwMode="auto">
          <a:xfrm>
            <a:off x="381000" y="1511300"/>
            <a:ext cx="8367713" cy="4824413"/>
            <a:chOff x="381000" y="1511300"/>
            <a:chExt cx="8367713" cy="4824413"/>
          </a:xfrm>
        </p:grpSpPr>
        <p:sp>
          <p:nvSpPr>
            <p:cNvPr id="3077" name="Rechteck 27"/>
            <p:cNvSpPr>
              <a:spLocks noChangeArrowheads="1"/>
            </p:cNvSpPr>
            <p:nvPr/>
          </p:nvSpPr>
          <p:spPr bwMode="auto">
            <a:xfrm>
              <a:off x="381000" y="1511300"/>
              <a:ext cx="8367713" cy="4824413"/>
            </a:xfrm>
            <a:prstGeom prst="rect">
              <a:avLst/>
            </a:prstGeom>
            <a:solidFill>
              <a:srgbClr val="ACC4EE"/>
            </a:solidFill>
            <a:ln w="9525" algn="ctr">
              <a:noFill/>
              <a:round/>
              <a:headEnd/>
              <a:tailEnd/>
            </a:ln>
          </p:spPr>
          <p:txBody>
            <a:bodyPr tIns="72000"/>
            <a:lstStyle/>
            <a:p>
              <a:pPr algn="ctr">
                <a:lnSpc>
                  <a:spcPts val="1500"/>
                </a:lnSpc>
                <a:spcBef>
                  <a:spcPts val="1500"/>
                </a:spcBef>
              </a:pPr>
              <a:endParaRPr lang="de-DE" sz="1400"/>
            </a:p>
          </p:txBody>
        </p:sp>
        <p:sp>
          <p:nvSpPr>
            <p:cNvPr id="3078" name="Rectangle 26"/>
            <p:cNvSpPr>
              <a:spLocks noChangeArrowheads="1"/>
            </p:cNvSpPr>
            <p:nvPr/>
          </p:nvSpPr>
          <p:spPr bwMode="auto">
            <a:xfrm>
              <a:off x="1443038" y="5845175"/>
              <a:ext cx="882742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00">
                  <a:solidFill>
                    <a:srgbClr val="000000"/>
                  </a:solidFill>
                </a:rPr>
                <a:t>Определяне</a:t>
              </a:r>
              <a:endParaRPr lang="de-DE" sz="1200" dirty="0"/>
            </a:p>
          </p:txBody>
        </p:sp>
        <p:sp>
          <p:nvSpPr>
            <p:cNvPr id="3079" name="Rectangle 27"/>
            <p:cNvSpPr>
              <a:spLocks noChangeArrowheads="1"/>
            </p:cNvSpPr>
            <p:nvPr/>
          </p:nvSpPr>
          <p:spPr bwMode="auto">
            <a:xfrm>
              <a:off x="2693988" y="5845175"/>
              <a:ext cx="839787" cy="1846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r>
                <a:rPr lang="de-DE" sz="1200"/>
                <a:t>Планиране</a:t>
              </a:r>
              <a:endParaRPr lang="de-DE" sz="1200" dirty="0"/>
            </a:p>
          </p:txBody>
        </p:sp>
        <p:sp>
          <p:nvSpPr>
            <p:cNvPr id="3080" name="Rectangle 28"/>
            <p:cNvSpPr>
              <a:spLocks noChangeArrowheads="1"/>
            </p:cNvSpPr>
            <p:nvPr/>
          </p:nvSpPr>
          <p:spPr bwMode="auto">
            <a:xfrm>
              <a:off x="3995738" y="5845175"/>
              <a:ext cx="1406525" cy="184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de-DE" sz="1200"/>
                <a:t>Строителство</a:t>
              </a:r>
              <a:endParaRPr lang="de-DE" sz="1200" dirty="0"/>
            </a:p>
          </p:txBody>
        </p:sp>
        <p:sp>
          <p:nvSpPr>
            <p:cNvPr id="3081" name="Rectangle 29"/>
            <p:cNvSpPr>
              <a:spLocks noChangeArrowheads="1"/>
            </p:cNvSpPr>
            <p:nvPr/>
          </p:nvSpPr>
          <p:spPr bwMode="auto">
            <a:xfrm>
              <a:off x="5670551" y="5845175"/>
              <a:ext cx="98418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de-DE" sz="1200"/>
                <a:t>Въвеждане в </a:t>
              </a:r>
            </a:p>
            <a:p>
              <a:r>
                <a:rPr lang="de-DE" sz="1200"/>
                <a:t>експлоатация</a:t>
              </a:r>
              <a:endParaRPr lang="de-DE" sz="1200" dirty="0"/>
            </a:p>
          </p:txBody>
        </p:sp>
        <p:sp>
          <p:nvSpPr>
            <p:cNvPr id="3082" name="Rectangle 32"/>
            <p:cNvSpPr>
              <a:spLocks noChangeArrowheads="1"/>
            </p:cNvSpPr>
            <p:nvPr/>
          </p:nvSpPr>
          <p:spPr bwMode="auto">
            <a:xfrm>
              <a:off x="7002463" y="5845175"/>
              <a:ext cx="868362" cy="1857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de-DE" sz="1200">
                  <a:solidFill>
                    <a:srgbClr val="000000"/>
                  </a:solidFill>
                </a:rPr>
                <a:t>Ползване</a:t>
              </a:r>
              <a:endParaRPr lang="de-DE" sz="1200" dirty="0"/>
            </a:p>
          </p:txBody>
        </p:sp>
        <p:cxnSp>
          <p:nvCxnSpPr>
            <p:cNvPr id="3083" name="Gerade Verbindung 35"/>
            <p:cNvCxnSpPr>
              <a:cxnSpLocks noChangeShapeType="1"/>
            </p:cNvCxnSpPr>
            <p:nvPr/>
          </p:nvCxnSpPr>
          <p:spPr bwMode="auto">
            <a:xfrm rot="16200000" flipH="1">
              <a:off x="1311275" y="4010025"/>
              <a:ext cx="414655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84" name="Gerade Verbindung 49"/>
            <p:cNvCxnSpPr>
              <a:cxnSpLocks noChangeShapeType="1"/>
            </p:cNvCxnSpPr>
            <p:nvPr/>
          </p:nvCxnSpPr>
          <p:spPr bwMode="auto">
            <a:xfrm rot="5400000">
              <a:off x="3871119" y="4015582"/>
              <a:ext cx="413543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85" name="Gerade Verbindung 51"/>
            <p:cNvCxnSpPr>
              <a:cxnSpLocks noChangeShapeType="1"/>
            </p:cNvCxnSpPr>
            <p:nvPr/>
          </p:nvCxnSpPr>
          <p:spPr bwMode="auto">
            <a:xfrm rot="5400000">
              <a:off x="4847431" y="4009232"/>
              <a:ext cx="4148137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086" name="Rectangle 37"/>
            <p:cNvSpPr>
              <a:spLocks noChangeArrowheads="1"/>
            </p:cNvSpPr>
            <p:nvPr/>
          </p:nvSpPr>
          <p:spPr bwMode="auto">
            <a:xfrm>
              <a:off x="3201988" y="2708274"/>
              <a:ext cx="1730375" cy="864741"/>
            </a:xfrm>
            <a:prstGeom prst="rect">
              <a:avLst/>
            </a:prstGeom>
            <a:solidFill>
              <a:srgbClr val="FE8C20"/>
            </a:solidFill>
            <a:ln w="9525">
              <a:noFill/>
              <a:miter lim="800000"/>
              <a:headEnd/>
              <a:tailEnd/>
            </a:ln>
          </p:spPr>
          <p:txBody>
            <a:bodyPr lIns="108000" tIns="36000" rIns="36000" bIns="36000"/>
            <a:lstStyle/>
            <a:p>
              <a:r>
                <a:rPr lang="de-DE" sz="1600" b="1"/>
                <a:t>Възможност за оказване на въздействие</a:t>
              </a:r>
              <a:endParaRPr lang="de-DE" sz="1600" b="1" dirty="0"/>
            </a:p>
          </p:txBody>
        </p:sp>
        <p:sp>
          <p:nvSpPr>
            <p:cNvPr id="3087" name="Freihandform 28"/>
            <p:cNvSpPr>
              <a:spLocks/>
            </p:cNvSpPr>
            <p:nvPr/>
          </p:nvSpPr>
          <p:spPr bwMode="auto">
            <a:xfrm>
              <a:off x="1114425" y="2519363"/>
              <a:ext cx="1522413" cy="3254375"/>
            </a:xfrm>
            <a:custGeom>
              <a:avLst/>
              <a:gdLst>
                <a:gd name="T0" fmla="*/ 0 w 1507787"/>
                <a:gd name="T1" fmla="*/ 3368654 h 3229583"/>
                <a:gd name="T2" fmla="*/ 0 w 1507787"/>
                <a:gd name="T3" fmla="*/ 1892964 h 3229583"/>
                <a:gd name="T4" fmla="*/ 51584 w 1507787"/>
                <a:gd name="T5" fmla="*/ 1506232 h 3229583"/>
                <a:gd name="T6" fmla="*/ 134114 w 1507787"/>
                <a:gd name="T7" fmla="*/ 1221270 h 3229583"/>
                <a:gd name="T8" fmla="*/ 278549 w 1507787"/>
                <a:gd name="T9" fmla="*/ 946481 h 3229583"/>
                <a:gd name="T10" fmla="*/ 484882 w 1507787"/>
                <a:gd name="T11" fmla="*/ 651343 h 3229583"/>
                <a:gd name="T12" fmla="*/ 742798 w 1507787"/>
                <a:gd name="T13" fmla="*/ 417267 h 3229583"/>
                <a:gd name="T14" fmla="*/ 1062614 w 1507787"/>
                <a:gd name="T15" fmla="*/ 203542 h 3229583"/>
                <a:gd name="T16" fmla="*/ 1392748 w 1507787"/>
                <a:gd name="T17" fmla="*/ 61063 h 3229583"/>
                <a:gd name="T18" fmla="*/ 1599080 w 1507787"/>
                <a:gd name="T19" fmla="*/ 0 h 3229583"/>
                <a:gd name="T20" fmla="*/ 1599080 w 1507787"/>
                <a:gd name="T21" fmla="*/ 3378829 h 3229583"/>
                <a:gd name="T22" fmla="*/ 0 w 1507787"/>
                <a:gd name="T23" fmla="*/ 3368654 h 322958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507787"/>
                <a:gd name="T37" fmla="*/ 0 h 3229583"/>
                <a:gd name="T38" fmla="*/ 1507787 w 1507787"/>
                <a:gd name="T39" fmla="*/ 3229583 h 322958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507787" h="3229583">
                  <a:moveTo>
                    <a:pt x="0" y="3219855"/>
                  </a:moveTo>
                  <a:lnTo>
                    <a:pt x="0" y="1809345"/>
                  </a:lnTo>
                  <a:lnTo>
                    <a:pt x="48638" y="1439693"/>
                  </a:lnTo>
                  <a:lnTo>
                    <a:pt x="126459" y="1167319"/>
                  </a:lnTo>
                  <a:lnTo>
                    <a:pt x="262646" y="904672"/>
                  </a:lnTo>
                  <a:lnTo>
                    <a:pt x="457200" y="622570"/>
                  </a:lnTo>
                  <a:lnTo>
                    <a:pt x="700391" y="398834"/>
                  </a:lnTo>
                  <a:lnTo>
                    <a:pt x="1001948" y="194553"/>
                  </a:lnTo>
                  <a:lnTo>
                    <a:pt x="1313234" y="58366"/>
                  </a:lnTo>
                  <a:lnTo>
                    <a:pt x="1507787" y="0"/>
                  </a:lnTo>
                  <a:lnTo>
                    <a:pt x="1507787" y="3229583"/>
                  </a:lnTo>
                  <a:lnTo>
                    <a:pt x="0" y="3219855"/>
                  </a:lnTo>
                  <a:close/>
                </a:path>
              </a:pathLst>
            </a:custGeom>
            <a:solidFill>
              <a:srgbClr val="00B0F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cxnSp>
          <p:nvCxnSpPr>
            <p:cNvPr id="3088" name="Gerade Verbindung 34"/>
            <p:cNvCxnSpPr>
              <a:cxnSpLocks noChangeShapeType="1"/>
            </p:cNvCxnSpPr>
            <p:nvPr/>
          </p:nvCxnSpPr>
          <p:spPr bwMode="auto">
            <a:xfrm rot="16200000" flipH="1">
              <a:off x="568325" y="4010025"/>
              <a:ext cx="414655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89" name="Gerade Verbindung mit Pfeil 44"/>
            <p:cNvCxnSpPr>
              <a:cxnSpLocks noChangeShapeType="1"/>
            </p:cNvCxnSpPr>
            <p:nvPr/>
          </p:nvCxnSpPr>
          <p:spPr bwMode="auto">
            <a:xfrm>
              <a:off x="869950" y="5775325"/>
              <a:ext cx="7302500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90" name="Freihandform 37"/>
            <p:cNvSpPr>
              <a:spLocks noChangeArrowheads="1"/>
            </p:cNvSpPr>
            <p:nvPr/>
          </p:nvSpPr>
          <p:spPr bwMode="auto">
            <a:xfrm>
              <a:off x="1060450" y="2117725"/>
              <a:ext cx="7281863" cy="3652838"/>
            </a:xfrm>
            <a:custGeom>
              <a:avLst/>
              <a:gdLst>
                <a:gd name="T0" fmla="*/ 388080 w 5466426"/>
                <a:gd name="T1" fmla="*/ 744236637 h 2252699"/>
                <a:gd name="T2" fmla="*/ 1090924 w 5466426"/>
                <a:gd name="T3" fmla="*/ 510125301 h 2252699"/>
                <a:gd name="T4" fmla="*/ 35648274 w 5466426"/>
                <a:gd name="T5" fmla="*/ 79638941 h 2252699"/>
                <a:gd name="T6" fmla="*/ 170696074 w 5466426"/>
                <a:gd name="T7" fmla="*/ 32293638 h 225269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66426"/>
                <a:gd name="T13" fmla="*/ 0 h 2252699"/>
                <a:gd name="T14" fmla="*/ 5466426 w 5466426"/>
                <a:gd name="T15" fmla="*/ 2252699 h 225269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66426" h="2252699">
                  <a:moveTo>
                    <a:pt x="12428" y="2252699"/>
                  </a:moveTo>
                  <a:cubicBezTo>
                    <a:pt x="24653" y="2183342"/>
                    <a:pt x="22917" y="1871742"/>
                    <a:pt x="34936" y="1544077"/>
                  </a:cubicBezTo>
                  <a:cubicBezTo>
                    <a:pt x="0" y="1020782"/>
                    <a:pt x="236364" y="482110"/>
                    <a:pt x="1141612" y="241055"/>
                  </a:cubicBezTo>
                  <a:cubicBezTo>
                    <a:pt x="2046860" y="0"/>
                    <a:pt x="4576015" y="136309"/>
                    <a:pt x="5466426" y="97748"/>
                  </a:cubicBezTo>
                </a:path>
              </a:pathLst>
            </a:custGeom>
            <a:noFill/>
            <a:ln w="57150" algn="ctr">
              <a:solidFill>
                <a:schemeClr val="accent1"/>
              </a:solidFill>
              <a:round/>
              <a:headEnd/>
              <a:tailEnd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sp>
          <p:nvSpPr>
            <p:cNvPr id="3091" name="Freihandform 25"/>
            <p:cNvSpPr>
              <a:spLocks/>
            </p:cNvSpPr>
            <p:nvPr/>
          </p:nvSpPr>
          <p:spPr bwMode="auto">
            <a:xfrm>
              <a:off x="1074738" y="1997075"/>
              <a:ext cx="6308725" cy="3805238"/>
            </a:xfrm>
            <a:custGeom>
              <a:avLst/>
              <a:gdLst>
                <a:gd name="T0" fmla="*/ 0 w 5579534"/>
                <a:gd name="T1" fmla="*/ 37950 h 3956989"/>
                <a:gd name="T2" fmla="*/ 7133812 w 5579534"/>
                <a:gd name="T3" fmla="*/ 292139 h 3956989"/>
                <a:gd name="T4" fmla="*/ 9071083 w 5579534"/>
                <a:gd name="T5" fmla="*/ 1928750 h 3956989"/>
                <a:gd name="T6" fmla="*/ 17648298 w 5579534"/>
                <a:gd name="T7" fmla="*/ 2391130 h 3956989"/>
                <a:gd name="T8" fmla="*/ 24358407 w 5579534"/>
                <a:gd name="T9" fmla="*/ 2431537 h 39569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79534"/>
                <a:gd name="T16" fmla="*/ 0 h 3956989"/>
                <a:gd name="T17" fmla="*/ 5579534 w 5579534"/>
                <a:gd name="T18" fmla="*/ 3956989 h 395698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79534" h="3956989">
                  <a:moveTo>
                    <a:pt x="0" y="60677"/>
                  </a:moveTo>
                  <a:cubicBezTo>
                    <a:pt x="272344" y="101599"/>
                    <a:pt x="1254477" y="0"/>
                    <a:pt x="1634066" y="467078"/>
                  </a:cubicBezTo>
                  <a:cubicBezTo>
                    <a:pt x="2013655" y="932745"/>
                    <a:pt x="1676411" y="2524421"/>
                    <a:pt x="2077818" y="3083743"/>
                  </a:cubicBezTo>
                  <a:cubicBezTo>
                    <a:pt x="2479225" y="3643065"/>
                    <a:pt x="3458891" y="3689033"/>
                    <a:pt x="4042510" y="3823011"/>
                  </a:cubicBezTo>
                  <a:cubicBezTo>
                    <a:pt x="4626129" y="3956989"/>
                    <a:pt x="5574242" y="3882319"/>
                    <a:pt x="5579534" y="3887611"/>
                  </a:cubicBezTo>
                </a:path>
              </a:pathLst>
            </a:custGeom>
            <a:noFill/>
            <a:ln w="57150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cxnSp>
          <p:nvCxnSpPr>
            <p:cNvPr id="3092" name="Gerade Verbindung mit Pfeil 45"/>
            <p:cNvCxnSpPr>
              <a:cxnSpLocks noChangeShapeType="1"/>
            </p:cNvCxnSpPr>
            <p:nvPr/>
          </p:nvCxnSpPr>
          <p:spPr bwMode="auto">
            <a:xfrm rot="-5400000">
              <a:off x="-1104900" y="3922713"/>
              <a:ext cx="4319587" cy="1588"/>
            </a:xfrm>
            <a:prstGeom prst="straightConnector1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3093" name="Rectangle 21"/>
            <p:cNvSpPr>
              <a:spLocks noChangeArrowheads="1"/>
            </p:cNvSpPr>
            <p:nvPr/>
          </p:nvSpPr>
          <p:spPr bwMode="auto">
            <a:xfrm>
              <a:off x="466725" y="3995738"/>
              <a:ext cx="2025649" cy="1017438"/>
            </a:xfrm>
            <a:prstGeom prst="rect">
              <a:avLst/>
            </a:prstGeom>
            <a:solidFill>
              <a:srgbClr val="193C78"/>
            </a:solidFill>
            <a:ln w="9525">
              <a:noFill/>
              <a:miter lim="800000"/>
              <a:headEnd/>
              <a:tailEnd/>
            </a:ln>
          </p:spPr>
          <p:txBody>
            <a:bodyPr lIns="108000" tIns="0" rIns="0" bIns="0" anchor="ctr"/>
            <a:lstStyle/>
            <a:p>
              <a:r>
                <a:rPr lang="de-DE" sz="1600" b="1">
                  <a:solidFill>
                    <a:schemeClr val="bg1"/>
                  </a:solidFill>
                </a:rPr>
                <a:t>Разширяване на познанията чрез управление на знанието</a:t>
              </a:r>
              <a:endParaRPr lang="de-DE" sz="1600" b="1" u="sng" dirty="0">
                <a:solidFill>
                  <a:schemeClr val="bg1"/>
                </a:solidFill>
              </a:endParaRPr>
            </a:p>
          </p:txBody>
        </p:sp>
      </p:grpSp>
      <p:sp>
        <p:nvSpPr>
          <p:cNvPr id="22" name="Rechteck 75">
            <a:extLst>
              <a:ext uri="{FF2B5EF4-FFF2-40B4-BE49-F238E27FC236}">
                <a16:creationId xmlns:a16="http://schemas.microsoft.com/office/drawing/2014/main" id="{A3C0ACB4-829A-439F-BAF2-6287AF672666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08856" y="6469815"/>
            <a:ext cx="4247320" cy="26454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/>
            <a:r>
              <a:rPr lang="de-DE" sz="800" dirty="0" err="1"/>
              <a:t>Източник</a:t>
            </a:r>
            <a:r>
              <a:rPr lang="de-DE" sz="800" dirty="0"/>
              <a:t> : Hans Sommer, </a:t>
            </a:r>
            <a:r>
              <a:rPr lang="de-DE" sz="800" dirty="0" err="1"/>
              <a:t>Управление</a:t>
            </a:r>
            <a:r>
              <a:rPr lang="de-DE" sz="800" dirty="0"/>
              <a:t> </a:t>
            </a:r>
            <a:r>
              <a:rPr lang="de-DE" sz="800" dirty="0" err="1"/>
              <a:t>на</a:t>
            </a:r>
            <a:r>
              <a:rPr lang="de-DE" sz="800" dirty="0"/>
              <a:t> </a:t>
            </a:r>
            <a:r>
              <a:rPr lang="de-DE" sz="800" dirty="0" err="1"/>
              <a:t>проекти</a:t>
            </a:r>
            <a:r>
              <a:rPr lang="de-DE" sz="800" dirty="0"/>
              <a:t> </a:t>
            </a:r>
            <a:r>
              <a:rPr lang="de-DE" sz="800" dirty="0" err="1"/>
              <a:t>за</a:t>
            </a:r>
            <a:r>
              <a:rPr lang="de-DE" sz="800" dirty="0"/>
              <a:t> </a:t>
            </a:r>
            <a:r>
              <a:rPr lang="de-DE" sz="800" dirty="0" err="1"/>
              <a:t>сградно</a:t>
            </a:r>
            <a:r>
              <a:rPr lang="de-DE" sz="800" dirty="0"/>
              <a:t> </a:t>
            </a:r>
            <a:r>
              <a:rPr lang="de-DE" sz="800" dirty="0" err="1"/>
              <a:t>строителство</a:t>
            </a:r>
            <a:endParaRPr lang="de-DE" sz="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6671104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hteck 9"/>
          <p:cNvSpPr>
            <a:spLocks noChangeArrowheads="1"/>
          </p:cNvSpPr>
          <p:nvPr/>
        </p:nvSpPr>
        <p:spPr bwMode="auto">
          <a:xfrm>
            <a:off x="381000" y="1511300"/>
            <a:ext cx="8367713" cy="4824413"/>
          </a:xfrm>
          <a:prstGeom prst="rect">
            <a:avLst/>
          </a:prstGeom>
          <a:solidFill>
            <a:srgbClr val="ACC4EE"/>
          </a:solidFill>
          <a:ln w="9525" algn="ctr">
            <a:noFill/>
            <a:round/>
            <a:headEnd/>
            <a:tailEnd/>
          </a:ln>
        </p:spPr>
        <p:txBody>
          <a:bodyPr tIns="72000"/>
          <a:lstStyle/>
          <a:p>
            <a:pPr algn="ctr">
              <a:lnSpc>
                <a:spcPts val="1500"/>
              </a:lnSpc>
              <a:spcBef>
                <a:spcPts val="1500"/>
              </a:spcBef>
            </a:pPr>
            <a:endParaRPr lang="de-DE" sz="1400"/>
          </a:p>
        </p:txBody>
      </p:sp>
      <p:sp>
        <p:nvSpPr>
          <p:cNvPr id="3075" name="Titel 23"/>
          <p:cNvSpPr>
            <a:spLocks noGrp="1"/>
          </p:cNvSpPr>
          <p:nvPr>
            <p:ph type="title"/>
          </p:nvPr>
        </p:nvSpPr>
        <p:spPr>
          <a:xfrm>
            <a:off x="366568" y="543040"/>
            <a:ext cx="8382145" cy="1108074"/>
          </a:xfrm>
        </p:spPr>
        <p:txBody>
          <a:bodyPr/>
          <a:lstStyle/>
          <a:p>
            <a:pPr>
              <a:buClr>
                <a:srgbClr val="808080"/>
              </a:buClr>
            </a:pPr>
            <a:r>
              <a:rPr lang="de-DE" sz="2000" dirty="0" err="1">
                <a:solidFill>
                  <a:srgbClr val="000000"/>
                </a:solidFill>
              </a:rPr>
              <a:t>Възможност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за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оказване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на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въздействие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върху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хода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на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r>
              <a:rPr lang="de-DE" sz="2000" dirty="0" err="1">
                <a:solidFill>
                  <a:srgbClr val="000000"/>
                </a:solidFill>
              </a:rPr>
              <a:t>проекта</a:t>
            </a:r>
            <a:r>
              <a:rPr lang="de-DE" sz="2000" dirty="0">
                <a:solidFill>
                  <a:srgbClr val="000000"/>
                </a:solidFill>
              </a:rPr>
              <a:t> </a:t>
            </a:r>
            <a:br>
              <a:rPr lang="de-DE" sz="2000" dirty="0">
                <a:solidFill>
                  <a:srgbClr val="000000"/>
                </a:solidFill>
              </a:rPr>
            </a:br>
            <a:r>
              <a:rPr lang="bg-BG" sz="1800" dirty="0">
                <a:solidFill>
                  <a:srgbClr val="808080"/>
                </a:solidFill>
              </a:rPr>
              <a:t>В колкото по напреднал стадий е проектът, толкова по-малко може да се въздейства върху хода му.</a:t>
            </a:r>
            <a:endParaRPr lang="de-DE" sz="1800" dirty="0">
              <a:solidFill>
                <a:srgbClr val="808080"/>
              </a:solidFill>
            </a:endParaRPr>
          </a:p>
        </p:txBody>
      </p:sp>
      <p:grpSp>
        <p:nvGrpSpPr>
          <p:cNvPr id="2" name="Gruppieren 6"/>
          <p:cNvGrpSpPr>
            <a:grpSpLocks/>
          </p:cNvGrpSpPr>
          <p:nvPr/>
        </p:nvGrpSpPr>
        <p:grpSpPr bwMode="auto">
          <a:xfrm>
            <a:off x="259952" y="1511300"/>
            <a:ext cx="7704565" cy="4763293"/>
            <a:chOff x="1065213" y="1548607"/>
            <a:chExt cx="7704565" cy="4763293"/>
          </a:xfrm>
        </p:grpSpPr>
        <p:sp>
          <p:nvSpPr>
            <p:cNvPr id="3078" name="Rechteck 15"/>
            <p:cNvSpPr>
              <a:spLocks noChangeArrowheads="1"/>
            </p:cNvSpPr>
            <p:nvPr/>
          </p:nvSpPr>
          <p:spPr bwMode="auto">
            <a:xfrm>
              <a:off x="1611313" y="2133600"/>
              <a:ext cx="409575" cy="287338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chemeClr val="hlink"/>
              </a:solidFill>
              <a:round/>
              <a:headEnd/>
              <a:tailEnd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sp>
          <p:nvSpPr>
            <p:cNvPr id="9" name="Rechteck 8"/>
            <p:cNvSpPr/>
            <p:nvPr/>
          </p:nvSpPr>
          <p:spPr bwMode="auto">
            <a:xfrm>
              <a:off x="2009775" y="2425700"/>
              <a:ext cx="395288" cy="32385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0" tIns="0" rIns="0" bIns="0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0" name="Rechteck 9"/>
            <p:cNvSpPr/>
            <p:nvPr/>
          </p:nvSpPr>
          <p:spPr bwMode="auto">
            <a:xfrm>
              <a:off x="2395538" y="2754313"/>
              <a:ext cx="252412" cy="360362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0" tIns="0" rIns="0" bIns="0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1" name="Rechteck 10"/>
            <p:cNvSpPr/>
            <p:nvPr/>
          </p:nvSpPr>
          <p:spPr bwMode="auto">
            <a:xfrm>
              <a:off x="2704450" y="3693551"/>
              <a:ext cx="2249441" cy="54745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72000" tIns="72000" rIns="72000" bIns="72000"/>
            <a:lstStyle/>
            <a:p>
              <a:pPr>
                <a:defRPr/>
              </a:pPr>
              <a:r>
                <a:rPr lang="de-DE" sz="1400" b="1"/>
                <a:t>Детайлно проектиране, технически проект</a:t>
              </a:r>
              <a:endParaRPr lang="de-DE" sz="1400" b="1" dirty="0"/>
            </a:p>
          </p:txBody>
        </p:sp>
        <p:sp>
          <p:nvSpPr>
            <p:cNvPr id="3082" name="Rechteck 19"/>
            <p:cNvSpPr>
              <a:spLocks noChangeArrowheads="1"/>
            </p:cNvSpPr>
            <p:nvPr/>
          </p:nvSpPr>
          <p:spPr bwMode="auto">
            <a:xfrm>
              <a:off x="4216400" y="4672195"/>
              <a:ext cx="2139106" cy="480500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72000" tIns="36000" rIns="72000" bIns="72000"/>
            <a:lstStyle/>
            <a:p>
              <a:r>
                <a:rPr lang="de-DE" sz="1100" b="1">
                  <a:solidFill>
                    <a:schemeClr val="bg1"/>
                  </a:solidFill>
                </a:rPr>
                <a:t>Покана за участие в тръжна процедура</a:t>
              </a:r>
              <a:r>
                <a:rPr lang="de-DE" sz="1400" b="1">
                  <a:solidFill>
                    <a:schemeClr val="bg1"/>
                  </a:solidFill>
                </a:rPr>
                <a:t>, </a:t>
              </a:r>
              <a:r>
                <a:rPr lang="de-DE" sz="1100" b="1">
                  <a:solidFill>
                    <a:schemeClr val="bg1"/>
                  </a:solidFill>
                </a:rPr>
                <a:t>възлагане</a:t>
              </a:r>
              <a:endParaRPr lang="de-DE" sz="1100" b="1" dirty="0">
                <a:solidFill>
                  <a:schemeClr val="bg1"/>
                </a:solidFill>
              </a:endParaRPr>
            </a:p>
          </p:txBody>
        </p:sp>
        <p:sp>
          <p:nvSpPr>
            <p:cNvPr id="3083" name="Rechteck 20"/>
            <p:cNvSpPr>
              <a:spLocks noChangeArrowheads="1"/>
            </p:cNvSpPr>
            <p:nvPr/>
          </p:nvSpPr>
          <p:spPr bwMode="auto">
            <a:xfrm>
              <a:off x="5035726" y="5238601"/>
              <a:ext cx="1414238" cy="284461"/>
            </a:xfrm>
            <a:prstGeom prst="rect">
              <a:avLst/>
            </a:prstGeom>
            <a:solidFill>
              <a:srgbClr val="FF9900"/>
            </a:solidFill>
            <a:ln w="9525" algn="ctr">
              <a:solidFill>
                <a:srgbClr val="FFFFFF"/>
              </a:solidFill>
              <a:round/>
              <a:headEnd/>
              <a:tailEnd/>
            </a:ln>
          </p:spPr>
          <p:txBody>
            <a:bodyPr lIns="72000" tIns="72000" rIns="72000" bIns="72000" anchor="ctr"/>
            <a:lstStyle/>
            <a:p>
              <a:r>
                <a:rPr lang="de-DE" sz="1400" b="1">
                  <a:solidFill>
                    <a:schemeClr val="bg1"/>
                  </a:solidFill>
                </a:rPr>
                <a:t>Строителство</a:t>
              </a:r>
              <a:endParaRPr lang="de-DE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Freihandform 13"/>
            <p:cNvSpPr/>
            <p:nvPr/>
          </p:nvSpPr>
          <p:spPr bwMode="auto">
            <a:xfrm>
              <a:off x="1611313" y="2649538"/>
              <a:ext cx="2663825" cy="3255962"/>
            </a:xfrm>
            <a:custGeom>
              <a:avLst/>
              <a:gdLst>
                <a:gd name="connsiteX0" fmla="*/ 0 w 2672861"/>
                <a:gd name="connsiteY0" fmla="*/ 0 h 3272693"/>
                <a:gd name="connsiteX1" fmla="*/ 597876 w 2672861"/>
                <a:gd name="connsiteY1" fmla="*/ 281354 h 3272693"/>
                <a:gd name="connsiteX2" fmla="*/ 785446 w 2672861"/>
                <a:gd name="connsiteY2" fmla="*/ 867508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597876 w 2672861"/>
                <a:gd name="connsiteY1" fmla="*/ 281354 h 3272693"/>
                <a:gd name="connsiteX2" fmla="*/ 785446 w 2672861"/>
                <a:gd name="connsiteY2" fmla="*/ 867508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597876 w 2672861"/>
                <a:gd name="connsiteY1" fmla="*/ 281354 h 3272693"/>
                <a:gd name="connsiteX2" fmla="*/ 785446 w 2672861"/>
                <a:gd name="connsiteY2" fmla="*/ 867508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597876 w 2672861"/>
                <a:gd name="connsiteY1" fmla="*/ 281354 h 3272693"/>
                <a:gd name="connsiteX2" fmla="*/ 785446 w 2672861"/>
                <a:gd name="connsiteY2" fmla="*/ 867508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785446 w 2672861"/>
                <a:gd name="connsiteY2" fmla="*/ 867508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793630 w 2672861"/>
                <a:gd name="connsiteY6" fmla="*/ 2954216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90750"/>
                <a:gd name="connsiteX1" fmla="*/ 602210 w 2672861"/>
                <a:gd name="connsiteY1" fmla="*/ 307356 h 3290750"/>
                <a:gd name="connsiteX2" fmla="*/ 806307 w 2672861"/>
                <a:gd name="connsiteY2" fmla="*/ 807671 h 3290750"/>
                <a:gd name="connsiteX3" fmla="*/ 926123 w 2672861"/>
                <a:gd name="connsiteY3" fmla="*/ 1617785 h 3290750"/>
                <a:gd name="connsiteX4" fmla="*/ 1078523 w 2672861"/>
                <a:gd name="connsiteY4" fmla="*/ 2168770 h 3290750"/>
                <a:gd name="connsiteX5" fmla="*/ 1383323 w 2672861"/>
                <a:gd name="connsiteY5" fmla="*/ 2614247 h 3290750"/>
                <a:gd name="connsiteX6" fmla="*/ 1954362 w 2672861"/>
                <a:gd name="connsiteY6" fmla="*/ 2845874 h 3290750"/>
                <a:gd name="connsiteX7" fmla="*/ 2473569 w 2672861"/>
                <a:gd name="connsiteY7" fmla="*/ 3223847 h 3290750"/>
                <a:gd name="connsiteX8" fmla="*/ 2672861 w 2672861"/>
                <a:gd name="connsiteY8" fmla="*/ 3247293 h 3290750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837354 w 2672861"/>
                <a:gd name="connsiteY6" fmla="*/ 2954215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837354 w 2672861"/>
                <a:gd name="connsiteY6" fmla="*/ 2954215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672861"/>
                <a:gd name="connsiteY0" fmla="*/ 0 h 3272693"/>
                <a:gd name="connsiteX1" fmla="*/ 602210 w 2672861"/>
                <a:gd name="connsiteY1" fmla="*/ 307356 h 3272693"/>
                <a:gd name="connsiteX2" fmla="*/ 806307 w 2672861"/>
                <a:gd name="connsiteY2" fmla="*/ 807671 h 3272693"/>
                <a:gd name="connsiteX3" fmla="*/ 926123 w 2672861"/>
                <a:gd name="connsiteY3" fmla="*/ 1617785 h 3272693"/>
                <a:gd name="connsiteX4" fmla="*/ 1078523 w 2672861"/>
                <a:gd name="connsiteY4" fmla="*/ 2168770 h 3272693"/>
                <a:gd name="connsiteX5" fmla="*/ 1383323 w 2672861"/>
                <a:gd name="connsiteY5" fmla="*/ 2614247 h 3272693"/>
                <a:gd name="connsiteX6" fmla="*/ 1837354 w 2672861"/>
                <a:gd name="connsiteY6" fmla="*/ 2954215 h 3272693"/>
                <a:gd name="connsiteX7" fmla="*/ 2473569 w 2672861"/>
                <a:gd name="connsiteY7" fmla="*/ 3223847 h 3272693"/>
                <a:gd name="connsiteX8" fmla="*/ 2672861 w 2672861"/>
                <a:gd name="connsiteY8" fmla="*/ 3247293 h 3272693"/>
                <a:gd name="connsiteX0" fmla="*/ 0 w 2854708"/>
                <a:gd name="connsiteY0" fmla="*/ 0 h 3421717"/>
                <a:gd name="connsiteX1" fmla="*/ 602210 w 2854708"/>
                <a:gd name="connsiteY1" fmla="*/ 307356 h 3421717"/>
                <a:gd name="connsiteX2" fmla="*/ 806307 w 2854708"/>
                <a:gd name="connsiteY2" fmla="*/ 807671 h 3421717"/>
                <a:gd name="connsiteX3" fmla="*/ 926123 w 2854708"/>
                <a:gd name="connsiteY3" fmla="*/ 1617785 h 3421717"/>
                <a:gd name="connsiteX4" fmla="*/ 1078523 w 2854708"/>
                <a:gd name="connsiteY4" fmla="*/ 2168770 h 3421717"/>
                <a:gd name="connsiteX5" fmla="*/ 1383323 w 2854708"/>
                <a:gd name="connsiteY5" fmla="*/ 2614247 h 3421717"/>
                <a:gd name="connsiteX6" fmla="*/ 1837354 w 2854708"/>
                <a:gd name="connsiteY6" fmla="*/ 2954215 h 3421717"/>
                <a:gd name="connsiteX7" fmla="*/ 2473569 w 2854708"/>
                <a:gd name="connsiteY7" fmla="*/ 3223847 h 3421717"/>
                <a:gd name="connsiteX8" fmla="*/ 2854708 w 2854708"/>
                <a:gd name="connsiteY8" fmla="*/ 3409017 h 3421717"/>
                <a:gd name="connsiteX0" fmla="*/ 0 w 2701326"/>
                <a:gd name="connsiteY0" fmla="*/ 0 h 3274669"/>
                <a:gd name="connsiteX1" fmla="*/ 602210 w 2701326"/>
                <a:gd name="connsiteY1" fmla="*/ 307356 h 3274669"/>
                <a:gd name="connsiteX2" fmla="*/ 806307 w 2701326"/>
                <a:gd name="connsiteY2" fmla="*/ 807671 h 3274669"/>
                <a:gd name="connsiteX3" fmla="*/ 926123 w 2701326"/>
                <a:gd name="connsiteY3" fmla="*/ 1617785 h 3274669"/>
                <a:gd name="connsiteX4" fmla="*/ 1078523 w 2701326"/>
                <a:gd name="connsiteY4" fmla="*/ 2168770 h 3274669"/>
                <a:gd name="connsiteX5" fmla="*/ 1383323 w 2701326"/>
                <a:gd name="connsiteY5" fmla="*/ 2614247 h 3274669"/>
                <a:gd name="connsiteX6" fmla="*/ 1837354 w 2701326"/>
                <a:gd name="connsiteY6" fmla="*/ 2954215 h 3274669"/>
                <a:gd name="connsiteX7" fmla="*/ 2473569 w 2701326"/>
                <a:gd name="connsiteY7" fmla="*/ 3223847 h 3274669"/>
                <a:gd name="connsiteX8" fmla="*/ 2701326 w 2701326"/>
                <a:gd name="connsiteY8" fmla="*/ 3259146 h 3274669"/>
                <a:gd name="connsiteX0" fmla="*/ 0 w 2664026"/>
                <a:gd name="connsiteY0" fmla="*/ 0 h 3274140"/>
                <a:gd name="connsiteX1" fmla="*/ 602210 w 2664026"/>
                <a:gd name="connsiteY1" fmla="*/ 307356 h 3274140"/>
                <a:gd name="connsiteX2" fmla="*/ 806307 w 2664026"/>
                <a:gd name="connsiteY2" fmla="*/ 807671 h 3274140"/>
                <a:gd name="connsiteX3" fmla="*/ 926123 w 2664026"/>
                <a:gd name="connsiteY3" fmla="*/ 1617785 h 3274140"/>
                <a:gd name="connsiteX4" fmla="*/ 1078523 w 2664026"/>
                <a:gd name="connsiteY4" fmla="*/ 2168770 h 3274140"/>
                <a:gd name="connsiteX5" fmla="*/ 1383323 w 2664026"/>
                <a:gd name="connsiteY5" fmla="*/ 2614247 h 3274140"/>
                <a:gd name="connsiteX6" fmla="*/ 1837354 w 2664026"/>
                <a:gd name="connsiteY6" fmla="*/ 2954215 h 3274140"/>
                <a:gd name="connsiteX7" fmla="*/ 2473569 w 2664026"/>
                <a:gd name="connsiteY7" fmla="*/ 3223847 h 3274140"/>
                <a:gd name="connsiteX8" fmla="*/ 2664026 w 2664026"/>
                <a:gd name="connsiteY8" fmla="*/ 3255970 h 3274140"/>
                <a:gd name="connsiteX0" fmla="*/ 0 w 2664026"/>
                <a:gd name="connsiteY0" fmla="*/ 0 h 3274140"/>
                <a:gd name="connsiteX1" fmla="*/ 602210 w 2664026"/>
                <a:gd name="connsiteY1" fmla="*/ 307356 h 3274140"/>
                <a:gd name="connsiteX2" fmla="*/ 806307 w 2664026"/>
                <a:gd name="connsiteY2" fmla="*/ 807671 h 3274140"/>
                <a:gd name="connsiteX3" fmla="*/ 926123 w 2664026"/>
                <a:gd name="connsiteY3" fmla="*/ 1617785 h 3274140"/>
                <a:gd name="connsiteX4" fmla="*/ 1078523 w 2664026"/>
                <a:gd name="connsiteY4" fmla="*/ 2168770 h 3274140"/>
                <a:gd name="connsiteX5" fmla="*/ 1383323 w 2664026"/>
                <a:gd name="connsiteY5" fmla="*/ 2614247 h 3274140"/>
                <a:gd name="connsiteX6" fmla="*/ 1837354 w 2664026"/>
                <a:gd name="connsiteY6" fmla="*/ 2954215 h 3274140"/>
                <a:gd name="connsiteX7" fmla="*/ 2473569 w 2664026"/>
                <a:gd name="connsiteY7" fmla="*/ 3223847 h 3274140"/>
                <a:gd name="connsiteX8" fmla="*/ 2664026 w 2664026"/>
                <a:gd name="connsiteY8" fmla="*/ 3255970 h 3274140"/>
                <a:gd name="connsiteX0" fmla="*/ 0 w 2664026"/>
                <a:gd name="connsiteY0" fmla="*/ 0 h 3255970"/>
                <a:gd name="connsiteX1" fmla="*/ 602210 w 2664026"/>
                <a:gd name="connsiteY1" fmla="*/ 307356 h 3255970"/>
                <a:gd name="connsiteX2" fmla="*/ 806307 w 2664026"/>
                <a:gd name="connsiteY2" fmla="*/ 807671 h 3255970"/>
                <a:gd name="connsiteX3" fmla="*/ 926123 w 2664026"/>
                <a:gd name="connsiteY3" fmla="*/ 1617785 h 3255970"/>
                <a:gd name="connsiteX4" fmla="*/ 1078523 w 2664026"/>
                <a:gd name="connsiteY4" fmla="*/ 2168770 h 3255970"/>
                <a:gd name="connsiteX5" fmla="*/ 1383323 w 2664026"/>
                <a:gd name="connsiteY5" fmla="*/ 2614247 h 3255970"/>
                <a:gd name="connsiteX6" fmla="*/ 1837354 w 2664026"/>
                <a:gd name="connsiteY6" fmla="*/ 2954215 h 3255970"/>
                <a:gd name="connsiteX7" fmla="*/ 2291941 w 2664026"/>
                <a:gd name="connsiteY7" fmla="*/ 3168117 h 3255970"/>
                <a:gd name="connsiteX8" fmla="*/ 2664026 w 2664026"/>
                <a:gd name="connsiteY8" fmla="*/ 3255970 h 3255970"/>
                <a:gd name="connsiteX0" fmla="*/ 0 w 2664026"/>
                <a:gd name="connsiteY0" fmla="*/ 0 h 3255970"/>
                <a:gd name="connsiteX1" fmla="*/ 602210 w 2664026"/>
                <a:gd name="connsiteY1" fmla="*/ 307356 h 3255970"/>
                <a:gd name="connsiteX2" fmla="*/ 806307 w 2664026"/>
                <a:gd name="connsiteY2" fmla="*/ 807671 h 3255970"/>
                <a:gd name="connsiteX3" fmla="*/ 926123 w 2664026"/>
                <a:gd name="connsiteY3" fmla="*/ 1617785 h 3255970"/>
                <a:gd name="connsiteX4" fmla="*/ 1078523 w 2664026"/>
                <a:gd name="connsiteY4" fmla="*/ 2168770 h 3255970"/>
                <a:gd name="connsiteX5" fmla="*/ 1383323 w 2664026"/>
                <a:gd name="connsiteY5" fmla="*/ 2614247 h 3255970"/>
                <a:gd name="connsiteX6" fmla="*/ 1837354 w 2664026"/>
                <a:gd name="connsiteY6" fmla="*/ 2954215 h 3255970"/>
                <a:gd name="connsiteX7" fmla="*/ 2291941 w 2664026"/>
                <a:gd name="connsiteY7" fmla="*/ 3168117 h 3255970"/>
                <a:gd name="connsiteX8" fmla="*/ 2664026 w 2664026"/>
                <a:gd name="connsiteY8" fmla="*/ 3255970 h 3255970"/>
                <a:gd name="connsiteX0" fmla="*/ 0 w 2664026"/>
                <a:gd name="connsiteY0" fmla="*/ 0 h 3255970"/>
                <a:gd name="connsiteX1" fmla="*/ 602210 w 2664026"/>
                <a:gd name="connsiteY1" fmla="*/ 307356 h 3255970"/>
                <a:gd name="connsiteX2" fmla="*/ 806307 w 2664026"/>
                <a:gd name="connsiteY2" fmla="*/ 807671 h 3255970"/>
                <a:gd name="connsiteX3" fmla="*/ 926123 w 2664026"/>
                <a:gd name="connsiteY3" fmla="*/ 1617785 h 3255970"/>
                <a:gd name="connsiteX4" fmla="*/ 1078523 w 2664026"/>
                <a:gd name="connsiteY4" fmla="*/ 2168770 h 3255970"/>
                <a:gd name="connsiteX5" fmla="*/ 1383323 w 2664026"/>
                <a:gd name="connsiteY5" fmla="*/ 2614247 h 3255970"/>
                <a:gd name="connsiteX6" fmla="*/ 1837354 w 2664026"/>
                <a:gd name="connsiteY6" fmla="*/ 2954215 h 3255970"/>
                <a:gd name="connsiteX7" fmla="*/ 2291941 w 2664026"/>
                <a:gd name="connsiteY7" fmla="*/ 3168117 h 3255970"/>
                <a:gd name="connsiteX8" fmla="*/ 2664026 w 2664026"/>
                <a:gd name="connsiteY8" fmla="*/ 3255970 h 3255970"/>
                <a:gd name="connsiteX0" fmla="*/ 0 w 2664026"/>
                <a:gd name="connsiteY0" fmla="*/ 0 h 3255970"/>
                <a:gd name="connsiteX1" fmla="*/ 602210 w 2664026"/>
                <a:gd name="connsiteY1" fmla="*/ 307356 h 3255970"/>
                <a:gd name="connsiteX2" fmla="*/ 806307 w 2664026"/>
                <a:gd name="connsiteY2" fmla="*/ 807671 h 3255970"/>
                <a:gd name="connsiteX3" fmla="*/ 926123 w 2664026"/>
                <a:gd name="connsiteY3" fmla="*/ 1617785 h 3255970"/>
                <a:gd name="connsiteX4" fmla="*/ 1078523 w 2664026"/>
                <a:gd name="connsiteY4" fmla="*/ 2168770 h 3255970"/>
                <a:gd name="connsiteX5" fmla="*/ 1383323 w 2664026"/>
                <a:gd name="connsiteY5" fmla="*/ 2614247 h 3255970"/>
                <a:gd name="connsiteX6" fmla="*/ 1837354 w 2664026"/>
                <a:gd name="connsiteY6" fmla="*/ 2954215 h 3255970"/>
                <a:gd name="connsiteX7" fmla="*/ 2291941 w 2664026"/>
                <a:gd name="connsiteY7" fmla="*/ 3168117 h 3255970"/>
                <a:gd name="connsiteX8" fmla="*/ 2664026 w 2664026"/>
                <a:gd name="connsiteY8" fmla="*/ 3255970 h 3255970"/>
                <a:gd name="connsiteX0" fmla="*/ 0 w 2664026"/>
                <a:gd name="connsiteY0" fmla="*/ 0 h 3255970"/>
                <a:gd name="connsiteX1" fmla="*/ 602210 w 2664026"/>
                <a:gd name="connsiteY1" fmla="*/ 307356 h 3255970"/>
                <a:gd name="connsiteX2" fmla="*/ 806307 w 2664026"/>
                <a:gd name="connsiteY2" fmla="*/ 807671 h 3255970"/>
                <a:gd name="connsiteX3" fmla="*/ 926123 w 2664026"/>
                <a:gd name="connsiteY3" fmla="*/ 1617785 h 3255970"/>
                <a:gd name="connsiteX4" fmla="*/ 1078523 w 2664026"/>
                <a:gd name="connsiteY4" fmla="*/ 2168770 h 3255970"/>
                <a:gd name="connsiteX5" fmla="*/ 1383323 w 2664026"/>
                <a:gd name="connsiteY5" fmla="*/ 2614247 h 3255970"/>
                <a:gd name="connsiteX6" fmla="*/ 1837354 w 2664026"/>
                <a:gd name="connsiteY6" fmla="*/ 2954215 h 3255970"/>
                <a:gd name="connsiteX7" fmla="*/ 2291941 w 2664026"/>
                <a:gd name="connsiteY7" fmla="*/ 3168117 h 3255970"/>
                <a:gd name="connsiteX8" fmla="*/ 2664026 w 2664026"/>
                <a:gd name="connsiteY8" fmla="*/ 3255970 h 325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64026" h="3255970">
                  <a:moveTo>
                    <a:pt x="0" y="0"/>
                  </a:moveTo>
                  <a:cubicBezTo>
                    <a:pt x="233484" y="68384"/>
                    <a:pt x="467826" y="172744"/>
                    <a:pt x="602210" y="307356"/>
                  </a:cubicBezTo>
                  <a:cubicBezTo>
                    <a:pt x="736594" y="441968"/>
                    <a:pt x="752321" y="589266"/>
                    <a:pt x="806307" y="807671"/>
                  </a:cubicBezTo>
                  <a:cubicBezTo>
                    <a:pt x="829958" y="1030410"/>
                    <a:pt x="880754" y="1390935"/>
                    <a:pt x="926123" y="1617785"/>
                  </a:cubicBezTo>
                  <a:cubicBezTo>
                    <a:pt x="971492" y="1844635"/>
                    <a:pt x="1002323" y="2002693"/>
                    <a:pt x="1078523" y="2168770"/>
                  </a:cubicBezTo>
                  <a:cubicBezTo>
                    <a:pt x="1154723" y="2334847"/>
                    <a:pt x="1256851" y="2483340"/>
                    <a:pt x="1383323" y="2614247"/>
                  </a:cubicBezTo>
                  <a:cubicBezTo>
                    <a:pt x="1509795" y="2745154"/>
                    <a:pt x="1685918" y="2861903"/>
                    <a:pt x="1837354" y="2954215"/>
                  </a:cubicBezTo>
                  <a:cubicBezTo>
                    <a:pt x="1988790" y="3046527"/>
                    <a:pt x="2154162" y="3117825"/>
                    <a:pt x="2291941" y="3168117"/>
                  </a:cubicBezTo>
                  <a:cubicBezTo>
                    <a:pt x="2429720" y="3218410"/>
                    <a:pt x="2596138" y="3254268"/>
                    <a:pt x="2664026" y="3255970"/>
                  </a:cubicBezTo>
                </a:path>
              </a:pathLst>
            </a:custGeom>
            <a:noFill/>
            <a:ln w="2857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0" tIns="0" rIns="0" bIns="0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3085" name="Freihandform 22"/>
            <p:cNvSpPr>
              <a:spLocks/>
            </p:cNvSpPr>
            <p:nvPr/>
          </p:nvSpPr>
          <p:spPr bwMode="auto">
            <a:xfrm>
              <a:off x="4275138" y="5556250"/>
              <a:ext cx="1490662" cy="355600"/>
            </a:xfrm>
            <a:custGeom>
              <a:avLst/>
              <a:gdLst>
                <a:gd name="T0" fmla="*/ 0 w 1490775"/>
                <a:gd name="T1" fmla="*/ 356587 h 354616"/>
                <a:gd name="T2" fmla="*/ 653585 w 1490775"/>
                <a:gd name="T3" fmla="*/ 36539 h 354616"/>
                <a:gd name="T4" fmla="*/ 1126371 w 1490775"/>
                <a:gd name="T5" fmla="*/ 137356 h 354616"/>
                <a:gd name="T6" fmla="*/ 1490549 w 1490775"/>
                <a:gd name="T7" fmla="*/ 347871 h 35461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90775"/>
                <a:gd name="T13" fmla="*/ 0 h 354616"/>
                <a:gd name="T14" fmla="*/ 1490775 w 1490775"/>
                <a:gd name="T15" fmla="*/ 354616 h 35461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90775" h="354616">
                  <a:moveTo>
                    <a:pt x="0" y="354616"/>
                  </a:moveTo>
                  <a:cubicBezTo>
                    <a:pt x="53624" y="327152"/>
                    <a:pt x="465928" y="72674"/>
                    <a:pt x="653685" y="36337"/>
                  </a:cubicBezTo>
                  <a:cubicBezTo>
                    <a:pt x="841442" y="0"/>
                    <a:pt x="987026" y="84995"/>
                    <a:pt x="1126541" y="136597"/>
                  </a:cubicBezTo>
                  <a:cubicBezTo>
                    <a:pt x="1266056" y="188199"/>
                    <a:pt x="1451468" y="325148"/>
                    <a:pt x="1490775" y="345948"/>
                  </a:cubicBezTo>
                </a:path>
              </a:pathLst>
            </a:custGeom>
            <a:noFill/>
            <a:ln w="28575" cap="flat" cmpd="sng" algn="ctr">
              <a:solidFill>
                <a:srgbClr val="FF99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sp>
          <p:nvSpPr>
            <p:cNvPr id="3086" name="Freihandform 23"/>
            <p:cNvSpPr>
              <a:spLocks/>
            </p:cNvSpPr>
            <p:nvPr/>
          </p:nvSpPr>
          <p:spPr bwMode="auto">
            <a:xfrm>
              <a:off x="3384550" y="5038725"/>
              <a:ext cx="1663700" cy="866775"/>
            </a:xfrm>
            <a:custGeom>
              <a:avLst/>
              <a:gdLst>
                <a:gd name="T0" fmla="*/ 0 w 1663004"/>
                <a:gd name="T1" fmla="*/ 466580 h 866790"/>
                <a:gd name="T2" fmla="*/ 0 w 1663004"/>
                <a:gd name="T3" fmla="*/ 10637 h 866790"/>
                <a:gd name="T4" fmla="*/ 1012322 w 1663004"/>
                <a:gd name="T5" fmla="*/ 209804 h 866790"/>
                <a:gd name="T6" fmla="*/ 1637067 w 1663004"/>
                <a:gd name="T7" fmla="*/ 866760 h 86679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663004"/>
                <a:gd name="T13" fmla="*/ 0 h 866790"/>
                <a:gd name="T14" fmla="*/ 1663004 w 1663004"/>
                <a:gd name="T15" fmla="*/ 866790 h 86679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663004" h="866790">
                  <a:moveTo>
                    <a:pt x="0" y="466596"/>
                  </a:moveTo>
                  <a:lnTo>
                    <a:pt x="0" y="10637"/>
                  </a:lnTo>
                  <a:cubicBezTo>
                    <a:pt x="185281" y="0"/>
                    <a:pt x="760650" y="95805"/>
                    <a:pt x="1011476" y="209812"/>
                  </a:cubicBezTo>
                  <a:cubicBezTo>
                    <a:pt x="1663004" y="505948"/>
                    <a:pt x="1636261" y="823039"/>
                    <a:pt x="1635697" y="866790"/>
                  </a:cubicBezTo>
                </a:path>
              </a:pathLst>
            </a:custGeom>
            <a:noFill/>
            <a:ln w="28575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lIns="0" tIns="0" rIns="0" bIns="0"/>
            <a:lstStyle/>
            <a:p>
              <a:endParaRPr lang="de-DE"/>
            </a:p>
          </p:txBody>
        </p:sp>
        <p:sp>
          <p:nvSpPr>
            <p:cNvPr id="17" name="Rechteck 16"/>
            <p:cNvSpPr/>
            <p:nvPr/>
          </p:nvSpPr>
          <p:spPr bwMode="auto">
            <a:xfrm>
              <a:off x="2335213" y="3411538"/>
              <a:ext cx="142875" cy="142875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0" tIns="0" rIns="0" bIns="0"/>
            <a:lstStyle/>
            <a:p>
              <a:pPr>
                <a:defRPr/>
              </a:pPr>
              <a:endParaRPr lang="de-DE"/>
            </a:p>
          </p:txBody>
        </p:sp>
        <p:cxnSp>
          <p:nvCxnSpPr>
            <p:cNvPr id="3088" name="Gerade Verbindung 28"/>
            <p:cNvCxnSpPr>
              <a:cxnSpLocks noChangeShapeType="1"/>
            </p:cNvCxnSpPr>
            <p:nvPr/>
          </p:nvCxnSpPr>
          <p:spPr bwMode="auto">
            <a:xfrm rot="16200000" flipH="1">
              <a:off x="2608263" y="5969000"/>
              <a:ext cx="10795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89" name="Gerade Verbindung 30"/>
            <p:cNvCxnSpPr>
              <a:cxnSpLocks noChangeShapeType="1"/>
            </p:cNvCxnSpPr>
            <p:nvPr/>
          </p:nvCxnSpPr>
          <p:spPr bwMode="auto">
            <a:xfrm rot="16200000" flipH="1">
              <a:off x="3651250" y="5969000"/>
              <a:ext cx="10795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90" name="Gerade Verbindung 31"/>
            <p:cNvCxnSpPr>
              <a:cxnSpLocks noChangeShapeType="1"/>
            </p:cNvCxnSpPr>
            <p:nvPr/>
          </p:nvCxnSpPr>
          <p:spPr bwMode="auto">
            <a:xfrm rot="16200000" flipH="1">
              <a:off x="4699000" y="5969000"/>
              <a:ext cx="10795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091" name="Gerade Verbindung 32"/>
            <p:cNvCxnSpPr>
              <a:cxnSpLocks noChangeShapeType="1"/>
            </p:cNvCxnSpPr>
            <p:nvPr/>
          </p:nvCxnSpPr>
          <p:spPr bwMode="auto">
            <a:xfrm rot="16200000" flipH="1">
              <a:off x="5727700" y="5969000"/>
              <a:ext cx="107950" cy="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3092" name="Textfeld 33"/>
            <p:cNvSpPr txBox="1">
              <a:spLocks noChangeArrowheads="1"/>
            </p:cNvSpPr>
            <p:nvPr/>
          </p:nvSpPr>
          <p:spPr bwMode="auto">
            <a:xfrm>
              <a:off x="2406650" y="5980113"/>
              <a:ext cx="525463" cy="306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400"/>
                <a:t>1/4</a:t>
              </a:r>
            </a:p>
          </p:txBody>
        </p:sp>
        <p:sp>
          <p:nvSpPr>
            <p:cNvPr id="3093" name="Textfeld 34"/>
            <p:cNvSpPr txBox="1">
              <a:spLocks noChangeArrowheads="1"/>
            </p:cNvSpPr>
            <p:nvPr/>
          </p:nvSpPr>
          <p:spPr bwMode="auto">
            <a:xfrm>
              <a:off x="3444875" y="6003925"/>
              <a:ext cx="52546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400"/>
                <a:t>1/2</a:t>
              </a:r>
            </a:p>
          </p:txBody>
        </p:sp>
        <p:sp>
          <p:nvSpPr>
            <p:cNvPr id="3094" name="Textfeld 35"/>
            <p:cNvSpPr txBox="1">
              <a:spLocks noChangeArrowheads="1"/>
            </p:cNvSpPr>
            <p:nvPr/>
          </p:nvSpPr>
          <p:spPr bwMode="auto">
            <a:xfrm>
              <a:off x="4465638" y="6003925"/>
              <a:ext cx="525462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400"/>
                <a:t>3/4</a:t>
              </a:r>
            </a:p>
          </p:txBody>
        </p:sp>
        <p:sp>
          <p:nvSpPr>
            <p:cNvPr id="3095" name="Textfeld 36"/>
            <p:cNvSpPr txBox="1">
              <a:spLocks noChangeArrowheads="1"/>
            </p:cNvSpPr>
            <p:nvPr/>
          </p:nvSpPr>
          <p:spPr bwMode="auto">
            <a:xfrm>
              <a:off x="4727575" y="6003925"/>
              <a:ext cx="2265363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de-DE" sz="1400"/>
                <a:t>Срок на проекта</a:t>
              </a:r>
              <a:endParaRPr lang="de-DE" sz="1400" dirty="0"/>
            </a:p>
          </p:txBody>
        </p:sp>
        <p:grpSp>
          <p:nvGrpSpPr>
            <p:cNvPr id="3" name="Gruppieren 52"/>
            <p:cNvGrpSpPr>
              <a:grpSpLocks/>
            </p:cNvGrpSpPr>
            <p:nvPr/>
          </p:nvGrpSpPr>
          <p:grpSpPr bwMode="auto">
            <a:xfrm>
              <a:off x="5243516" y="2946499"/>
              <a:ext cx="2660651" cy="231776"/>
              <a:chOff x="5848111" y="3133300"/>
              <a:chExt cx="2660889" cy="230832"/>
            </a:xfrm>
          </p:grpSpPr>
          <p:sp>
            <p:nvSpPr>
              <p:cNvPr id="3119" name="Rechteck 31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848111" y="3168096"/>
                <a:ext cx="323850" cy="87312"/>
              </a:xfrm>
              <a:prstGeom prst="rect">
                <a:avLst/>
              </a:prstGeom>
              <a:solidFill>
                <a:srgbClr val="FF9900"/>
              </a:solidFill>
              <a:ln w="9525" algn="ctr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endParaRPr lang="de-DE"/>
              </a:p>
            </p:txBody>
          </p:sp>
          <p:sp>
            <p:nvSpPr>
              <p:cNvPr id="3120" name="Textfeld 37"/>
              <p:cNvSpPr txBox="1">
                <a:spLocks noChangeArrowheads="1"/>
              </p:cNvSpPr>
              <p:nvPr/>
            </p:nvSpPr>
            <p:spPr bwMode="auto">
              <a:xfrm>
                <a:off x="6244228" y="3133300"/>
                <a:ext cx="226477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/>
              <a:lstStyle/>
              <a:p>
                <a:r>
                  <a:rPr lang="de-DE" sz="1200"/>
                  <a:t>управление на  промени</a:t>
                </a:r>
                <a:endParaRPr lang="de-DE" sz="1200" dirty="0"/>
              </a:p>
            </p:txBody>
          </p:sp>
        </p:grpSp>
        <p:grpSp>
          <p:nvGrpSpPr>
            <p:cNvPr id="4" name="Gruppieren 53"/>
            <p:cNvGrpSpPr>
              <a:grpSpLocks/>
            </p:cNvGrpSpPr>
            <p:nvPr/>
          </p:nvGrpSpPr>
          <p:grpSpPr bwMode="auto">
            <a:xfrm>
              <a:off x="5243517" y="2444753"/>
              <a:ext cx="3526261" cy="427046"/>
              <a:chOff x="5848111" y="2510915"/>
              <a:chExt cx="3526576" cy="426607"/>
            </a:xfrm>
          </p:grpSpPr>
          <p:sp>
            <p:nvSpPr>
              <p:cNvPr id="3117" name="Rechteck 30"/>
              <p:cNvSpPr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5848111" y="2555412"/>
                <a:ext cx="323850" cy="87312"/>
              </a:xfrm>
              <a:prstGeom prst="rect">
                <a:avLst/>
              </a:prstGeom>
              <a:solidFill>
                <a:schemeClr val="accent1"/>
              </a:solidFill>
              <a:ln w="9525" algn="ctr">
                <a:solidFill>
                  <a:schemeClr val="hlink"/>
                </a:solidFill>
                <a:round/>
                <a:headEnd/>
                <a:tailEnd/>
              </a:ln>
            </p:spPr>
            <p:txBody>
              <a:bodyPr wrap="none" lIns="0" tIns="0" rIns="0" bIns="0"/>
              <a:lstStyle/>
              <a:p>
                <a:endParaRPr lang="de-DE"/>
              </a:p>
            </p:txBody>
          </p:sp>
          <p:sp>
            <p:nvSpPr>
              <p:cNvPr id="3118" name="Textfeld 38"/>
              <p:cNvSpPr txBox="1">
                <a:spLocks noChangeArrowheads="1"/>
              </p:cNvSpPr>
              <p:nvPr/>
            </p:nvSpPr>
            <p:spPr bwMode="auto">
              <a:xfrm>
                <a:off x="6244228" y="2510915"/>
                <a:ext cx="3130459" cy="4266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/>
              <a:lstStyle/>
              <a:p>
                <a:r>
                  <a:rPr lang="de-DE" sz="1200"/>
                  <a:t>Оказване на въздействие върху алтернативните предложения</a:t>
                </a:r>
                <a:endParaRPr lang="de-DE" sz="1200" dirty="0"/>
              </a:p>
            </p:txBody>
          </p:sp>
        </p:grpSp>
        <p:grpSp>
          <p:nvGrpSpPr>
            <p:cNvPr id="5" name="Gruppieren 54"/>
            <p:cNvGrpSpPr>
              <a:grpSpLocks/>
            </p:cNvGrpSpPr>
            <p:nvPr/>
          </p:nvGrpSpPr>
          <p:grpSpPr bwMode="auto">
            <a:xfrm>
              <a:off x="5243513" y="1972744"/>
              <a:ext cx="2674145" cy="230186"/>
              <a:chOff x="5848108" y="1972324"/>
              <a:chExt cx="2674384" cy="230832"/>
            </a:xfrm>
          </p:grpSpPr>
          <p:sp>
            <p:nvSpPr>
              <p:cNvPr id="45" name="Rechteck 44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5848108" y="2079506"/>
                <a:ext cx="323879" cy="87558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9525" cap="flat" cmpd="sng" algn="ctr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lIns="0" tIns="0" rIns="0" bIns="0"/>
              <a:lstStyle/>
              <a:p>
                <a:pPr>
                  <a:defRPr/>
                </a:pPr>
                <a:endParaRPr lang="de-DE"/>
              </a:p>
            </p:txBody>
          </p:sp>
          <p:sp>
            <p:nvSpPr>
              <p:cNvPr id="3116" name="Textfeld 39"/>
              <p:cNvSpPr txBox="1">
                <a:spLocks noChangeArrowheads="1"/>
              </p:cNvSpPr>
              <p:nvPr/>
            </p:nvSpPr>
            <p:spPr bwMode="auto">
              <a:xfrm>
                <a:off x="6257720" y="1972324"/>
                <a:ext cx="2264772" cy="2308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/>
              <a:lstStyle/>
              <a:p>
                <a:r>
                  <a:rPr lang="de-DE" sz="1200"/>
                  <a:t>Оказване на въздействие върху планирането</a:t>
                </a:r>
                <a:endParaRPr lang="de-DE" sz="1200" dirty="0"/>
              </a:p>
            </p:txBody>
          </p:sp>
        </p:grpSp>
        <p:sp>
          <p:nvSpPr>
            <p:cNvPr id="3099" name="Textfeld 40"/>
            <p:cNvSpPr txBox="1">
              <a:spLocks noChangeArrowheads="1"/>
            </p:cNvSpPr>
            <p:nvPr/>
          </p:nvSpPr>
          <p:spPr bwMode="auto">
            <a:xfrm>
              <a:off x="1065213" y="5378450"/>
              <a:ext cx="5238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DE" sz="1400"/>
                <a:t>10</a:t>
              </a:r>
            </a:p>
          </p:txBody>
        </p:sp>
        <p:sp>
          <p:nvSpPr>
            <p:cNvPr id="3100" name="Textfeld 41"/>
            <p:cNvSpPr txBox="1">
              <a:spLocks noChangeArrowheads="1"/>
            </p:cNvSpPr>
            <p:nvPr/>
          </p:nvSpPr>
          <p:spPr bwMode="auto">
            <a:xfrm>
              <a:off x="1065213" y="4605338"/>
              <a:ext cx="5238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DE" sz="1400"/>
                <a:t>35</a:t>
              </a:r>
            </a:p>
          </p:txBody>
        </p:sp>
        <p:sp>
          <p:nvSpPr>
            <p:cNvPr id="3101" name="Textfeld 42"/>
            <p:cNvSpPr txBox="1">
              <a:spLocks noChangeArrowheads="1"/>
            </p:cNvSpPr>
            <p:nvPr/>
          </p:nvSpPr>
          <p:spPr bwMode="auto">
            <a:xfrm>
              <a:off x="1065213" y="3349625"/>
              <a:ext cx="5238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DE" sz="1400"/>
                <a:t>75</a:t>
              </a:r>
            </a:p>
          </p:txBody>
        </p:sp>
        <p:sp>
          <p:nvSpPr>
            <p:cNvPr id="3102" name="Textfeld 43"/>
            <p:cNvSpPr txBox="1">
              <a:spLocks noChangeArrowheads="1"/>
            </p:cNvSpPr>
            <p:nvPr/>
          </p:nvSpPr>
          <p:spPr bwMode="auto">
            <a:xfrm>
              <a:off x="1065213" y="2528888"/>
              <a:ext cx="523875" cy="30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de-DE" sz="1400"/>
                <a:t>100</a:t>
              </a:r>
            </a:p>
          </p:txBody>
        </p:sp>
        <p:cxnSp>
          <p:nvCxnSpPr>
            <p:cNvPr id="3103" name="Gerade Verbindung 45"/>
            <p:cNvCxnSpPr>
              <a:cxnSpLocks noChangeShapeType="1"/>
            </p:cNvCxnSpPr>
            <p:nvPr/>
          </p:nvCxnSpPr>
          <p:spPr bwMode="auto">
            <a:xfrm>
              <a:off x="1614488" y="3481388"/>
              <a:ext cx="720725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3104" name="Gerade Verbindung 46"/>
            <p:cNvCxnSpPr>
              <a:cxnSpLocks noChangeShapeType="1"/>
            </p:cNvCxnSpPr>
            <p:nvPr/>
          </p:nvCxnSpPr>
          <p:spPr bwMode="auto">
            <a:xfrm>
              <a:off x="1614488" y="4759325"/>
              <a:ext cx="971550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cxnSp>
          <p:nvCxnSpPr>
            <p:cNvPr id="3105" name="Gerade Verbindung 47"/>
            <p:cNvCxnSpPr>
              <a:cxnSpLocks noChangeShapeType="1"/>
            </p:cNvCxnSpPr>
            <p:nvPr/>
          </p:nvCxnSpPr>
          <p:spPr bwMode="auto">
            <a:xfrm>
              <a:off x="1614488" y="5556250"/>
              <a:ext cx="1763712" cy="0"/>
            </a:xfrm>
            <a:prstGeom prst="line">
              <a:avLst/>
            </a:prstGeom>
            <a:noFill/>
            <a:ln w="12700" algn="ctr">
              <a:solidFill>
                <a:schemeClr val="tx1"/>
              </a:solidFill>
              <a:prstDash val="dash"/>
              <a:round/>
              <a:headEnd/>
              <a:tailEnd/>
            </a:ln>
          </p:spPr>
        </p:cxnSp>
        <p:sp>
          <p:nvSpPr>
            <p:cNvPr id="3106" name="Textfeld 48"/>
            <p:cNvSpPr txBox="1">
              <a:spLocks noChangeArrowheads="1"/>
            </p:cNvSpPr>
            <p:nvPr/>
          </p:nvSpPr>
          <p:spPr bwMode="auto">
            <a:xfrm>
              <a:off x="1128731" y="1548607"/>
              <a:ext cx="233201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200" dirty="0"/>
                <a:t>(%) </a:t>
              </a:r>
              <a:r>
                <a:rPr lang="bg-BG" sz="1200" dirty="0"/>
                <a:t>Степен на възможността за оказване на въздействие</a:t>
              </a:r>
              <a:endParaRPr lang="de-DE" sz="1200" dirty="0"/>
            </a:p>
          </p:txBody>
        </p:sp>
        <p:sp>
          <p:nvSpPr>
            <p:cNvPr id="3107" name="Textfeld 49"/>
            <p:cNvSpPr txBox="1">
              <a:spLocks noChangeArrowheads="1"/>
            </p:cNvSpPr>
            <p:nvPr/>
          </p:nvSpPr>
          <p:spPr bwMode="auto">
            <a:xfrm>
              <a:off x="1984745" y="1992462"/>
              <a:ext cx="197574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200" b="1"/>
                <a:t>Дефиниране на основните цели</a:t>
              </a:r>
              <a:endParaRPr lang="de-DE" sz="1200" b="1" dirty="0"/>
            </a:p>
          </p:txBody>
        </p:sp>
        <p:sp>
          <p:nvSpPr>
            <p:cNvPr id="3108" name="Textfeld 50"/>
            <p:cNvSpPr txBox="1">
              <a:spLocks noChangeArrowheads="1"/>
            </p:cNvSpPr>
            <p:nvPr/>
          </p:nvSpPr>
          <p:spPr bwMode="auto">
            <a:xfrm>
              <a:off x="2335771" y="2424241"/>
              <a:ext cx="231279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200" b="1"/>
                <a:t>Предварително планиране</a:t>
              </a:r>
              <a:endParaRPr lang="de-DE" sz="1200" b="1" dirty="0"/>
            </a:p>
          </p:txBody>
        </p:sp>
        <p:sp>
          <p:nvSpPr>
            <p:cNvPr id="3109" name="Textfeld 51"/>
            <p:cNvSpPr txBox="1">
              <a:spLocks noChangeArrowheads="1"/>
            </p:cNvSpPr>
            <p:nvPr/>
          </p:nvSpPr>
          <p:spPr bwMode="auto">
            <a:xfrm>
              <a:off x="2611006" y="2714693"/>
              <a:ext cx="218843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de-DE" sz="1200" b="1"/>
                <a:t>Концепция и проект за одобрение</a:t>
              </a:r>
              <a:endParaRPr lang="de-DE" sz="1200" b="1" dirty="0"/>
            </a:p>
          </p:txBody>
        </p:sp>
        <p:cxnSp>
          <p:nvCxnSpPr>
            <p:cNvPr id="3110" name="Gerade Verbindung 14"/>
            <p:cNvCxnSpPr>
              <a:cxnSpLocks noChangeShapeType="1"/>
            </p:cNvCxnSpPr>
            <p:nvPr/>
          </p:nvCxnSpPr>
          <p:spPr bwMode="auto">
            <a:xfrm rot="5400000" flipH="1" flipV="1">
              <a:off x="1160462" y="4248151"/>
              <a:ext cx="2987675" cy="0"/>
            </a:xfrm>
            <a:prstGeom prst="line">
              <a:avLst/>
            </a:prstGeom>
            <a:noFill/>
            <a:ln w="28575" algn="ctr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41" name="Rechteck 40"/>
            <p:cNvSpPr/>
            <p:nvPr/>
          </p:nvSpPr>
          <p:spPr bwMode="auto">
            <a:xfrm>
              <a:off x="2589213" y="4705350"/>
              <a:ext cx="144462" cy="144463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0" tIns="0" rIns="0" bIns="0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2" name="Rechteck 41"/>
            <p:cNvSpPr/>
            <p:nvPr/>
          </p:nvSpPr>
          <p:spPr bwMode="auto">
            <a:xfrm>
              <a:off x="3316288" y="5491163"/>
              <a:ext cx="144462" cy="144462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lIns="0" tIns="0" rIns="0" bIns="0"/>
            <a:lstStyle/>
            <a:p>
              <a:pPr>
                <a:defRPr/>
              </a:pPr>
              <a:endParaRPr lang="de-DE"/>
            </a:p>
          </p:txBody>
        </p:sp>
        <p:cxnSp>
          <p:nvCxnSpPr>
            <p:cNvPr id="3113" name="Gerade Verbindung mit Pfeil 10"/>
            <p:cNvCxnSpPr>
              <a:cxnSpLocks noChangeShapeType="1"/>
            </p:cNvCxnSpPr>
            <p:nvPr/>
          </p:nvCxnSpPr>
          <p:spPr bwMode="auto">
            <a:xfrm>
              <a:off x="1609725" y="5907088"/>
              <a:ext cx="4491038" cy="1587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3114" name="Gerade Verbindung mit Pfeil 9"/>
            <p:cNvCxnSpPr>
              <a:cxnSpLocks noChangeShapeType="1"/>
            </p:cNvCxnSpPr>
            <p:nvPr/>
          </p:nvCxnSpPr>
          <p:spPr bwMode="auto">
            <a:xfrm rot="5400000" flipH="1" flipV="1">
              <a:off x="-351631" y="3942556"/>
              <a:ext cx="3924300" cy="1588"/>
            </a:xfrm>
            <a:prstGeom prst="straightConnector1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6" name="Textfeld 5"/>
          <p:cNvSpPr txBox="1"/>
          <p:nvPr/>
        </p:nvSpPr>
        <p:spPr>
          <a:xfrm>
            <a:off x="5768322" y="3347697"/>
            <a:ext cx="3037401" cy="2942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lnSpc>
                <a:spcPct val="95000"/>
              </a:lnSpc>
              <a:spcBef>
                <a:spcPct val="10000"/>
              </a:spcBef>
              <a:spcAft>
                <a:spcPts val="600"/>
              </a:spcAft>
              <a:buSzPct val="130000"/>
              <a:buFont typeface="Wingdings" pitchFamily="2" charset="2"/>
              <a:buChar char="ü"/>
            </a:pPr>
            <a:r>
              <a:rPr lang="de-DE" sz="1400"/>
              <a:t>Договаряне за ясни цели за разходите</a:t>
            </a:r>
          </a:p>
          <a:p>
            <a:pPr marL="360363" indent="-360363">
              <a:lnSpc>
                <a:spcPct val="95000"/>
              </a:lnSpc>
              <a:spcBef>
                <a:spcPct val="10000"/>
              </a:spcBef>
              <a:spcAft>
                <a:spcPts val="600"/>
              </a:spcAft>
              <a:buSzPct val="130000"/>
              <a:buFont typeface="Wingdings" pitchFamily="2" charset="2"/>
              <a:buChar char="ü"/>
            </a:pPr>
            <a:r>
              <a:rPr lang="de-DE" sz="1400"/>
              <a:t>Структуриране на разходите с фокус върху финансирането</a:t>
            </a:r>
          </a:p>
          <a:p>
            <a:pPr marL="360363" indent="-360363">
              <a:lnSpc>
                <a:spcPct val="95000"/>
              </a:lnSpc>
              <a:spcBef>
                <a:spcPct val="10000"/>
              </a:spcBef>
              <a:spcAft>
                <a:spcPts val="600"/>
              </a:spcAft>
              <a:buSzPct val="130000"/>
              <a:buFont typeface="Wingdings" pitchFamily="2" charset="2"/>
              <a:buChar char="ü"/>
            </a:pPr>
            <a:r>
              <a:rPr lang="de-DE" sz="1400"/>
              <a:t>Осигуряване на устойчива информация за разходите</a:t>
            </a:r>
          </a:p>
          <a:p>
            <a:pPr marL="360363" indent="-360363">
              <a:lnSpc>
                <a:spcPct val="95000"/>
              </a:lnSpc>
              <a:spcBef>
                <a:spcPct val="10000"/>
              </a:spcBef>
              <a:spcAft>
                <a:spcPts val="600"/>
              </a:spcAft>
              <a:buSzPct val="130000"/>
              <a:buFont typeface="Wingdings" pitchFamily="2" charset="2"/>
              <a:buChar char="ü"/>
            </a:pPr>
            <a:r>
              <a:rPr lang="de-DE" sz="1400"/>
              <a:t>Фокус върху и реализиране на възможни икономии и оптимиране</a:t>
            </a:r>
          </a:p>
          <a:p>
            <a:pPr marL="360363" indent="-360363">
              <a:lnSpc>
                <a:spcPct val="95000"/>
              </a:lnSpc>
              <a:spcBef>
                <a:spcPct val="10000"/>
              </a:spcBef>
              <a:spcAft>
                <a:spcPts val="600"/>
              </a:spcAft>
              <a:buSzPct val="130000"/>
              <a:buFont typeface="Wingdings" pitchFamily="2" charset="2"/>
              <a:buChar char="ü"/>
            </a:pPr>
            <a:r>
              <a:rPr lang="de-DE" sz="1400"/>
              <a:t>Активно управление на разходите и промените</a:t>
            </a:r>
            <a:endParaRPr lang="de-DE" sz="1400" dirty="0"/>
          </a:p>
        </p:txBody>
      </p:sp>
      <p:sp>
        <p:nvSpPr>
          <p:cNvPr id="49" name="Rechteck 75">
            <a:extLst>
              <a:ext uri="{FF2B5EF4-FFF2-40B4-BE49-F238E27FC236}">
                <a16:creationId xmlns:a16="http://schemas.microsoft.com/office/drawing/2014/main" id="{5FB08678-6844-4F52-B2CB-13D152E0905F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08856" y="6469815"/>
            <a:ext cx="4247320" cy="264542"/>
          </a:xfrm>
          <a:prstGeom prst="rect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lIns="0" tIns="0" rIns="0" bIns="0"/>
          <a:lstStyle/>
          <a:p>
            <a:pPr algn="r"/>
            <a:r>
              <a:rPr lang="de-DE" sz="800" dirty="0" err="1"/>
              <a:t>Източник</a:t>
            </a:r>
            <a:r>
              <a:rPr lang="de-DE" sz="800" dirty="0"/>
              <a:t> : Hans Sommer, </a:t>
            </a:r>
            <a:r>
              <a:rPr lang="de-DE" sz="800" dirty="0" err="1"/>
              <a:t>Управление</a:t>
            </a:r>
            <a:r>
              <a:rPr lang="de-DE" sz="800" dirty="0"/>
              <a:t> </a:t>
            </a:r>
            <a:r>
              <a:rPr lang="de-DE" sz="800" dirty="0" err="1"/>
              <a:t>на</a:t>
            </a:r>
            <a:r>
              <a:rPr lang="de-DE" sz="800" dirty="0"/>
              <a:t> </a:t>
            </a:r>
            <a:r>
              <a:rPr lang="de-DE" sz="800" dirty="0" err="1"/>
              <a:t>проекти</a:t>
            </a:r>
            <a:r>
              <a:rPr lang="de-DE" sz="800" dirty="0"/>
              <a:t> </a:t>
            </a:r>
            <a:r>
              <a:rPr lang="de-DE" sz="800" dirty="0" err="1"/>
              <a:t>за</a:t>
            </a:r>
            <a:r>
              <a:rPr lang="de-DE" sz="800" dirty="0"/>
              <a:t> </a:t>
            </a:r>
            <a:r>
              <a:rPr lang="de-DE" sz="800" dirty="0" err="1"/>
              <a:t>сградно</a:t>
            </a:r>
            <a:r>
              <a:rPr lang="de-DE" sz="800" dirty="0"/>
              <a:t> </a:t>
            </a:r>
            <a:r>
              <a:rPr lang="de-DE" sz="800" dirty="0" err="1"/>
              <a:t>строителство</a:t>
            </a:r>
            <a:endParaRPr lang="de-DE" sz="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3042950"/>
      </p:ext>
    </p:extLst>
  </p:cSld>
  <p:clrMapOvr>
    <a:masterClrMapping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STER" val="d&amp;s.pot"/>
  <p:tag name="CREATEDBY" val="TW_CP"/>
  <p:tag name="LANGUAGE" val="german"/>
  <p:tag name="AGENDAPIC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_NODELETE" val="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NAME" val="c_84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NOCDCHECK" val="-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NOCDCHECK" val="-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NAME" val="c_84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NOCDCHECK" val="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NOCDCHECK" val="-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NAME" val="c_86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NOCDCHECK" val="-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NOCDCHECK" val="-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NOCDCHECK" val="-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WNOCDCHECK" val="-1"/>
</p:tagLst>
</file>

<file path=ppt/theme/theme1.xml><?xml version="1.0" encoding="utf-8"?>
<a:theme xmlns:a="http://schemas.openxmlformats.org/drawingml/2006/main" name="d&amp;s">
  <a:themeElements>
    <a:clrScheme name="d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193C78"/>
      </a:accent1>
      <a:accent2>
        <a:srgbClr val="6D80CC"/>
      </a:accent2>
      <a:accent3>
        <a:srgbClr val="FFFFFF"/>
      </a:accent3>
      <a:accent4>
        <a:srgbClr val="000000"/>
      </a:accent4>
      <a:accent5>
        <a:srgbClr val="ABAFBE"/>
      </a:accent5>
      <a:accent6>
        <a:srgbClr val="BAC3E7"/>
      </a:accent6>
      <a:hlink>
        <a:srgbClr val="95A5F7"/>
      </a:hlink>
      <a:folHlink>
        <a:srgbClr val="FE8C20"/>
      </a:folHlink>
    </a:clrScheme>
    <a:fontScheme name="d&amp;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hlink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&amp;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3C78"/>
        </a:accent1>
        <a:accent2>
          <a:srgbClr val="CED7FF"/>
        </a:accent2>
        <a:accent3>
          <a:srgbClr val="FFFFFF"/>
        </a:accent3>
        <a:accent4>
          <a:srgbClr val="000000"/>
        </a:accent4>
        <a:accent5>
          <a:srgbClr val="ABAFBE"/>
        </a:accent5>
        <a:accent6>
          <a:srgbClr val="BAC3E7"/>
        </a:accent6>
        <a:hlink>
          <a:srgbClr val="95A5F7"/>
        </a:hlink>
        <a:folHlink>
          <a:srgbClr val="FE8C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&amp;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F2C57"/>
        </a:accent1>
        <a:accent2>
          <a:srgbClr val="CED7FF"/>
        </a:accent2>
        <a:accent3>
          <a:srgbClr val="FFFFFF"/>
        </a:accent3>
        <a:accent4>
          <a:srgbClr val="000000"/>
        </a:accent4>
        <a:accent5>
          <a:srgbClr val="AAACB4"/>
        </a:accent5>
        <a:accent6>
          <a:srgbClr val="BAC3E7"/>
        </a:accent6>
        <a:hlink>
          <a:srgbClr val="95A5F7"/>
        </a:hlink>
        <a:folHlink>
          <a:srgbClr val="FE8C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&amp;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3C78"/>
        </a:accent1>
        <a:accent2>
          <a:srgbClr val="CED7FF"/>
        </a:accent2>
        <a:accent3>
          <a:srgbClr val="FFFFFF"/>
        </a:accent3>
        <a:accent4>
          <a:srgbClr val="000000"/>
        </a:accent4>
        <a:accent5>
          <a:srgbClr val="ABAFBE"/>
        </a:accent5>
        <a:accent6>
          <a:srgbClr val="BAC3E7"/>
        </a:accent6>
        <a:hlink>
          <a:srgbClr val="95A5F7"/>
        </a:hlink>
        <a:folHlink>
          <a:srgbClr val="FE8C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&amp;s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F2C57"/>
        </a:accent1>
        <a:accent2>
          <a:srgbClr val="CED7FF"/>
        </a:accent2>
        <a:accent3>
          <a:srgbClr val="FFFFFF"/>
        </a:accent3>
        <a:accent4>
          <a:srgbClr val="000000"/>
        </a:accent4>
        <a:accent5>
          <a:srgbClr val="AAACB4"/>
        </a:accent5>
        <a:accent6>
          <a:srgbClr val="BAC3E7"/>
        </a:accent6>
        <a:hlink>
          <a:srgbClr val="95A5F7"/>
        </a:hlink>
        <a:folHlink>
          <a:srgbClr val="FE8C2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&amp;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193C78"/>
        </a:accent1>
        <a:accent2>
          <a:srgbClr val="6D80CC"/>
        </a:accent2>
        <a:accent3>
          <a:srgbClr val="FFFFFF"/>
        </a:accent3>
        <a:accent4>
          <a:srgbClr val="000000"/>
        </a:accent4>
        <a:accent5>
          <a:srgbClr val="ABAFBE"/>
        </a:accent5>
        <a:accent6>
          <a:srgbClr val="6273B9"/>
        </a:accent6>
        <a:hlink>
          <a:srgbClr val="95A5F7"/>
        </a:hlink>
        <a:folHlink>
          <a:srgbClr val="FE8C2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181</Words>
  <Application>Microsoft Office PowerPoint</Application>
  <PresentationFormat>Bildschirmpräsentation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Wingdings</vt:lpstr>
      <vt:lpstr>d&amp;s</vt:lpstr>
      <vt:lpstr>Конвенционален процес Пропуснати възможности във фазата на определяне </vt:lpstr>
      <vt:lpstr>Процес с управление на знанието Бързо разширяване на познанията в началото на проекта</vt:lpstr>
      <vt:lpstr>Възможност за оказване на въздействие върху хода на проекта  В колкото по напреднал стадий е проектът, толкова по-малко може да се въздейства върху хода му.</vt:lpstr>
    </vt:vector>
  </TitlesOfParts>
  <Company>Drees &amp; Sommer AG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HOAI 2013</dc:title>
  <dc:subject>Honorartafeln</dc:subject>
  <dc:creator>Rino Woyczyk</dc:creator>
  <cp:lastModifiedBy>Tatarlieva, Daniela</cp:lastModifiedBy>
  <cp:revision>390</cp:revision>
  <dcterms:created xsi:type="dcterms:W3CDTF">2009-03-02T13:38:53Z</dcterms:created>
  <dcterms:modified xsi:type="dcterms:W3CDTF">2018-01-22T08:39:42Z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w_title">
    <vt:lpwstr>HOAI 2013</vt:lpwstr>
  </property>
  <property fmtid="{D5CDD505-2E9C-101B-9397-08002B2CF9AE}" pid="3" name="tw_theme">
    <vt:lpwstr>Honorartafeln</vt:lpwstr>
  </property>
  <property fmtid="{D5CDD505-2E9C-101B-9397-08002B2CF9AE}" pid="4" name="tw_company">
    <vt:lpwstr>Drees &amp; Sommer AG</vt:lpwstr>
  </property>
  <property fmtid="{D5CDD505-2E9C-101B-9397-08002B2CF9AE}" pid="5" name="tw_unit">
    <vt:lpwstr/>
  </property>
  <property fmtid="{D5CDD505-2E9C-101B-9397-08002B2CF9AE}" pid="6" name="tw_speaker">
    <vt:lpwstr>Rino Woyczyk</vt:lpwstr>
  </property>
  <property fmtid="{D5CDD505-2E9C-101B-9397-08002B2CF9AE}" pid="7" name="tw_function">
    <vt:lpwstr/>
  </property>
  <property fmtid="{D5CDD505-2E9C-101B-9397-08002B2CF9AE}" pid="8" name="tw_location">
    <vt:lpwstr/>
  </property>
  <property fmtid="{D5CDD505-2E9C-101B-9397-08002B2CF9AE}" pid="9" name="tw_date">
    <vt:lpwstr>01.08.2013</vt:lpwstr>
  </property>
  <property fmtid="{D5CDD505-2E9C-101B-9397-08002B2CF9AE}" pid="10" name="tw_Agenda_1">
    <vt:lpwstr/>
  </property>
  <property fmtid="{D5CDD505-2E9C-101B-9397-08002B2CF9AE}" pid="11" name="tw_Agenda_2">
    <vt:lpwstr/>
  </property>
  <property fmtid="{D5CDD505-2E9C-101B-9397-08002B2CF9AE}" pid="12" name="tw_Agenda_3">
    <vt:lpwstr/>
  </property>
  <property fmtid="{D5CDD505-2E9C-101B-9397-08002B2CF9AE}" pid="13" name="tw_Agenda_4">
    <vt:lpwstr/>
  </property>
  <property fmtid="{D5CDD505-2E9C-101B-9397-08002B2CF9AE}" pid="14" name="tw_Agenda_5">
    <vt:lpwstr/>
  </property>
  <property fmtid="{D5CDD505-2E9C-101B-9397-08002B2CF9AE}" pid="15" name="tw_Agenda_6">
    <vt:lpwstr/>
  </property>
  <property fmtid="{D5CDD505-2E9C-101B-9397-08002B2CF9AE}" pid="16" name="tw_Agenda_7">
    <vt:lpwstr/>
  </property>
  <property fmtid="{D5CDD505-2E9C-101B-9397-08002B2CF9AE}" pid="17" name="tw_Agenda_8">
    <vt:lpwstr/>
  </property>
  <property fmtid="{D5CDD505-2E9C-101B-9397-08002B2CF9AE}" pid="18" name="tw_cover_word">
    <vt:lpwstr/>
  </property>
</Properties>
</file>